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thakkar" userId="6fbd4281ef4c2541" providerId="LiveId" clId="{370DA156-F429-4951-A030-5DFF82370131}"/>
    <pc:docChg chg="custSel delSld modSld">
      <pc:chgData name="nikita thakkar" userId="6fbd4281ef4c2541" providerId="LiveId" clId="{370DA156-F429-4951-A030-5DFF82370131}" dt="2021-02-10T06:13:08.246" v="18" actId="47"/>
      <pc:docMkLst>
        <pc:docMk/>
      </pc:docMkLst>
      <pc:sldChg chg="addSp delSp modSp mod">
        <pc:chgData name="nikita thakkar" userId="6fbd4281ef4c2541" providerId="LiveId" clId="{370DA156-F429-4951-A030-5DFF82370131}" dt="2021-02-10T06:09:58.907" v="13" actId="478"/>
        <pc:sldMkLst>
          <pc:docMk/>
          <pc:sldMk cId="0" sldId="256"/>
        </pc:sldMkLst>
        <pc:spChg chg="del mod">
          <ac:chgData name="nikita thakkar" userId="6fbd4281ef4c2541" providerId="LiveId" clId="{370DA156-F429-4951-A030-5DFF82370131}" dt="2021-02-10T06:09:58.907" v="13" actId="478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nikita thakkar" userId="6fbd4281ef4c2541" providerId="LiveId" clId="{370DA156-F429-4951-A030-5DFF82370131}" dt="2021-02-10T06:09:29.641" v="2" actId="478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nikita thakkar" userId="6fbd4281ef4c2541" providerId="LiveId" clId="{370DA156-F429-4951-A030-5DFF82370131}" dt="2021-02-10T06:09:48.637" v="8" actId="478"/>
          <ac:spMkLst>
            <pc:docMk/>
            <pc:sldMk cId="0" sldId="256"/>
            <ac:spMk id="8" creationId="{00000000-0000-0000-0000-000000000000}"/>
          </ac:spMkLst>
        </pc:spChg>
        <pc:spChg chg="add del mod">
          <ac:chgData name="nikita thakkar" userId="6fbd4281ef4c2541" providerId="LiveId" clId="{370DA156-F429-4951-A030-5DFF82370131}" dt="2021-02-10T06:09:53.807" v="10" actId="478"/>
          <ac:spMkLst>
            <pc:docMk/>
            <pc:sldMk cId="0" sldId="256"/>
            <ac:spMk id="10" creationId="{21C690D2-B1CE-46FF-B1EE-344E1C33AB2D}"/>
          </ac:spMkLst>
        </pc:spChg>
        <pc:grpChg chg="del">
          <ac:chgData name="nikita thakkar" userId="6fbd4281ef4c2541" providerId="LiveId" clId="{370DA156-F429-4951-A030-5DFF82370131}" dt="2021-02-10T06:09:22.621" v="0" actId="478"/>
          <ac:grpSpMkLst>
            <pc:docMk/>
            <pc:sldMk cId="0" sldId="256"/>
            <ac:grpSpMk id="5" creationId="{00000000-0000-0000-0000-000000000000}"/>
          </ac:grpSpMkLst>
        </pc:grpChg>
      </pc:sldChg>
      <pc:sldChg chg="del">
        <pc:chgData name="nikita thakkar" userId="6fbd4281ef4c2541" providerId="LiveId" clId="{370DA156-F429-4951-A030-5DFF82370131}" dt="2021-02-10T06:11:49.117" v="14" actId="2696"/>
        <pc:sldMkLst>
          <pc:docMk/>
          <pc:sldMk cId="0" sldId="287"/>
        </pc:sldMkLst>
      </pc:sldChg>
      <pc:sldChg chg="del">
        <pc:chgData name="nikita thakkar" userId="6fbd4281ef4c2541" providerId="LiveId" clId="{370DA156-F429-4951-A030-5DFF82370131}" dt="2021-02-10T06:13:05.778" v="17" actId="47"/>
        <pc:sldMkLst>
          <pc:docMk/>
          <pc:sldMk cId="2703266380" sldId="287"/>
        </pc:sldMkLst>
      </pc:sldChg>
      <pc:sldChg chg="del">
        <pc:chgData name="nikita thakkar" userId="6fbd4281ef4c2541" providerId="LiveId" clId="{370DA156-F429-4951-A030-5DFF82370131}" dt="2021-02-10T06:11:49.117" v="14" actId="2696"/>
        <pc:sldMkLst>
          <pc:docMk/>
          <pc:sldMk cId="0" sldId="288"/>
        </pc:sldMkLst>
      </pc:sldChg>
      <pc:sldChg chg="del">
        <pc:chgData name="nikita thakkar" userId="6fbd4281ef4c2541" providerId="LiveId" clId="{370DA156-F429-4951-A030-5DFF82370131}" dt="2021-02-10T06:13:08.246" v="18" actId="47"/>
        <pc:sldMkLst>
          <pc:docMk/>
          <pc:sldMk cId="682841771" sldId="288"/>
        </pc:sldMkLst>
      </pc:sldChg>
      <pc:sldChg chg="delSp">
        <pc:chgData name="nikita thakkar" userId="6fbd4281ef4c2541" providerId="LiveId" clId="{370DA156-F429-4951-A030-5DFF82370131}" dt="2021-02-10T06:12:39.235" v="16"/>
        <pc:sldMkLst>
          <pc:docMk/>
          <pc:sldMk cId="0" sldId="293"/>
        </pc:sldMkLst>
        <pc:picChg chg="del">
          <ac:chgData name="nikita thakkar" userId="6fbd4281ef4c2541" providerId="LiveId" clId="{370DA156-F429-4951-A030-5DFF82370131}" dt="2021-02-10T06:12:28.423" v="15"/>
          <ac:picMkLst>
            <pc:docMk/>
            <pc:sldMk cId="0" sldId="293"/>
            <ac:picMk id="5" creationId="{6763822C-0339-422D-A509-1A7358831BE6}"/>
          </ac:picMkLst>
        </pc:picChg>
        <pc:picChg chg="del">
          <ac:chgData name="nikita thakkar" userId="6fbd4281ef4c2541" providerId="LiveId" clId="{370DA156-F429-4951-A030-5DFF82370131}" dt="2021-02-10T06:12:39.235" v="16"/>
          <ac:picMkLst>
            <pc:docMk/>
            <pc:sldMk cId="0" sldId="293"/>
            <ac:picMk id="6" creationId="{7D5C75DF-9F11-4504-AE2E-9E464190D2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422146"/>
            <a:ext cx="9144000" cy="10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Monotype Corsiva"/>
                <a:cs typeface="Monotype Corsi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422146"/>
            <a:ext cx="9144000" cy="10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36750"/>
            <a:ext cx="9144000" cy="44450"/>
          </a:xfrm>
          <a:custGeom>
            <a:avLst/>
            <a:gdLst/>
            <a:ahLst/>
            <a:cxnLst/>
            <a:rect l="l" t="t" r="r" b="b"/>
            <a:pathLst>
              <a:path w="9144000" h="44450">
                <a:moveTo>
                  <a:pt x="9144000" y="0"/>
                </a:moveTo>
                <a:lnTo>
                  <a:pt x="0" y="0"/>
                </a:lnTo>
                <a:lnTo>
                  <a:pt x="0" y="44450"/>
                </a:lnTo>
                <a:lnTo>
                  <a:pt x="9144000" y="4445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1433830"/>
          </a:xfrm>
          <a:custGeom>
            <a:avLst/>
            <a:gdLst/>
            <a:ahLst/>
            <a:cxnLst/>
            <a:rect l="l" t="t" r="r" b="b"/>
            <a:pathLst>
              <a:path w="9144000" h="1433830">
                <a:moveTo>
                  <a:pt x="9144000" y="0"/>
                </a:moveTo>
                <a:lnTo>
                  <a:pt x="0" y="0"/>
                </a:lnTo>
                <a:lnTo>
                  <a:pt x="0" y="1433576"/>
                </a:lnTo>
                <a:lnTo>
                  <a:pt x="9144000" y="1433576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90550" y="0"/>
            <a:ext cx="8239125" cy="148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Monotype Corsiva"/>
                <a:cs typeface="Monotype Corsi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Monotype Corsiva"/>
                <a:cs typeface="Monotype Corsi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422146"/>
            <a:ext cx="9144000" cy="103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36750"/>
            <a:ext cx="9144000" cy="44450"/>
          </a:xfrm>
          <a:custGeom>
            <a:avLst/>
            <a:gdLst/>
            <a:ahLst/>
            <a:cxnLst/>
            <a:rect l="l" t="t" r="r" b="b"/>
            <a:pathLst>
              <a:path w="9144000" h="44450">
                <a:moveTo>
                  <a:pt x="9144000" y="0"/>
                </a:moveTo>
                <a:lnTo>
                  <a:pt x="0" y="0"/>
                </a:lnTo>
                <a:lnTo>
                  <a:pt x="0" y="44450"/>
                </a:lnTo>
                <a:lnTo>
                  <a:pt x="9144000" y="4445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1433830"/>
          </a:xfrm>
          <a:custGeom>
            <a:avLst/>
            <a:gdLst/>
            <a:ahLst/>
            <a:cxnLst/>
            <a:rect l="l" t="t" r="r" b="b"/>
            <a:pathLst>
              <a:path w="9144000" h="1433830">
                <a:moveTo>
                  <a:pt x="9144000" y="0"/>
                </a:moveTo>
                <a:lnTo>
                  <a:pt x="0" y="0"/>
                </a:lnTo>
                <a:lnTo>
                  <a:pt x="0" y="1433576"/>
                </a:lnTo>
                <a:lnTo>
                  <a:pt x="9144000" y="1433576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1383537"/>
            <a:ext cx="449580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Monotype Corsiva"/>
                <a:cs typeface="Monotype Corsi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1769825"/>
            <a:ext cx="7369809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esigner" TargetMode="External"/><Relationship Id="rId5" Type="http://schemas.openxmlformats.org/officeDocument/2006/relationships/hyperlink" Target="http://en.wikipedia.org/wiki/Business" TargetMode="External"/><Relationship Id="rId4" Type="http://schemas.openxmlformats.org/officeDocument/2006/relationships/hyperlink" Target="http://en.wikipedia.org/wiki/Design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113276"/>
            <a:ext cx="1982724" cy="2593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905000"/>
            <a:ext cx="1600200" cy="609600"/>
          </a:xfrm>
          <a:prstGeom prst="rect">
            <a:avLst/>
          </a:prstGeom>
          <a:solidFill>
            <a:srgbClr val="785600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10" dirty="0">
                <a:solidFill>
                  <a:srgbClr val="FFFFFF"/>
                </a:solidFill>
                <a:latin typeface="Corbel"/>
                <a:cs typeface="Corbel"/>
              </a:rPr>
              <a:t>AUDIO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40" y="3744544"/>
            <a:ext cx="8036559" cy="181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Produced by vibration, as </a:t>
            </a:r>
            <a:r>
              <a:rPr sz="2800" spc="-10" dirty="0">
                <a:latin typeface="Palatino Linotype"/>
                <a:cs typeface="Palatino Linotype"/>
              </a:rPr>
              <a:t>perceived </a:t>
            </a:r>
            <a:r>
              <a:rPr sz="2800" spc="-5" dirty="0">
                <a:latin typeface="Palatino Linotype"/>
                <a:cs typeface="Palatino Linotype"/>
              </a:rPr>
              <a:t>by the </a:t>
            </a:r>
            <a:r>
              <a:rPr sz="2800" dirty="0">
                <a:latin typeface="Palatino Linotype"/>
                <a:cs typeface="Palatino Linotype"/>
              </a:rPr>
              <a:t>sense  </a:t>
            </a:r>
            <a:r>
              <a:rPr sz="2800" spc="-5" dirty="0">
                <a:latin typeface="Palatino Linotype"/>
                <a:cs typeface="Palatino Linotype"/>
              </a:rPr>
              <a:t>of</a:t>
            </a:r>
            <a:r>
              <a:rPr sz="2800" spc="-1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hearing.</a:t>
            </a:r>
            <a:endParaRPr sz="2800">
              <a:latin typeface="Palatino Linotype"/>
              <a:cs typeface="Palatino Linotype"/>
            </a:endParaRPr>
          </a:p>
          <a:p>
            <a:pPr marL="355600" marR="208279" indent="-343535">
              <a:lnSpc>
                <a:spcPct val="100000"/>
              </a:lnSpc>
              <a:spcBef>
                <a:spcPts val="67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In multimedia, audio </a:t>
            </a:r>
            <a:r>
              <a:rPr sz="2800" spc="-10" dirty="0">
                <a:latin typeface="Palatino Linotype"/>
                <a:cs typeface="Palatino Linotype"/>
              </a:rPr>
              <a:t>could </a:t>
            </a:r>
            <a:r>
              <a:rPr sz="2800" spc="-5" dirty="0">
                <a:latin typeface="Palatino Linotype"/>
                <a:cs typeface="Palatino Linotype"/>
              </a:rPr>
              <a:t>come in </a:t>
            </a:r>
            <a:r>
              <a:rPr sz="2800" spc="-10" dirty="0">
                <a:latin typeface="Palatino Linotype"/>
                <a:cs typeface="Palatino Linotype"/>
              </a:rPr>
              <a:t>the </a:t>
            </a:r>
            <a:r>
              <a:rPr sz="2800" spc="-5" dirty="0">
                <a:latin typeface="Palatino Linotype"/>
                <a:cs typeface="Palatino Linotype"/>
              </a:rPr>
              <a:t>form of  speech, sound </a:t>
            </a:r>
            <a:r>
              <a:rPr sz="2800" dirty="0">
                <a:latin typeface="Palatino Linotype"/>
                <a:cs typeface="Palatino Linotype"/>
              </a:rPr>
              <a:t>effects </a:t>
            </a:r>
            <a:r>
              <a:rPr sz="2800" spc="-5" dirty="0">
                <a:latin typeface="Palatino Linotype"/>
                <a:cs typeface="Palatino Linotype"/>
              </a:rPr>
              <a:t>and also music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score.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0" y="1600200"/>
            <a:ext cx="24892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905000"/>
            <a:ext cx="1600200" cy="609600"/>
          </a:xfrm>
          <a:prstGeom prst="rect">
            <a:avLst/>
          </a:prstGeom>
          <a:solidFill>
            <a:srgbClr val="0066FF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10" dirty="0">
                <a:solidFill>
                  <a:srgbClr val="FFFFFF"/>
                </a:solidFill>
                <a:latin typeface="Corbel"/>
                <a:cs typeface="Corbel"/>
              </a:rPr>
              <a:t>AUDIO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40" y="3758260"/>
            <a:ext cx="1751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2057336"/>
            <a:ext cx="9144000" cy="4801235"/>
            <a:chOff x="0" y="2057336"/>
            <a:chExt cx="9144000" cy="4801235"/>
          </a:xfrm>
        </p:grpSpPr>
        <p:sp>
          <p:nvSpPr>
            <p:cNvPr id="9" name="object 9"/>
            <p:cNvSpPr/>
            <p:nvPr/>
          </p:nvSpPr>
          <p:spPr>
            <a:xfrm>
              <a:off x="2819400" y="2057336"/>
              <a:ext cx="5638800" cy="41196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5410200"/>
              <a:ext cx="4572000" cy="14477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6400" y="5715000"/>
              <a:ext cx="3657600" cy="1142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505200"/>
            <a:chOff x="0" y="0"/>
            <a:chExt cx="9144000" cy="35052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9200" y="1524000"/>
              <a:ext cx="3429000" cy="1981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1905000"/>
            <a:ext cx="2209800" cy="60960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25" dirty="0">
                <a:solidFill>
                  <a:srgbClr val="FFFFFF"/>
                </a:solidFill>
                <a:latin typeface="Corbel"/>
                <a:cs typeface="Corbel"/>
              </a:rPr>
              <a:t>ANIMATION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4540" y="3515944"/>
            <a:ext cx="7821295" cy="309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453515" indent="-343535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The </a:t>
            </a:r>
            <a:r>
              <a:rPr sz="2800" dirty="0">
                <a:latin typeface="Palatino Linotype"/>
                <a:cs typeface="Palatino Linotype"/>
              </a:rPr>
              <a:t>illusion </a:t>
            </a:r>
            <a:r>
              <a:rPr sz="2800" spc="-5" dirty="0">
                <a:latin typeface="Palatino Linotype"/>
                <a:cs typeface="Palatino Linotype"/>
              </a:rPr>
              <a:t>of motion created by </a:t>
            </a:r>
            <a:r>
              <a:rPr sz="2800" spc="-10" dirty="0">
                <a:latin typeface="Palatino Linotype"/>
                <a:cs typeface="Palatino Linotype"/>
              </a:rPr>
              <a:t>the  consecutive </a:t>
            </a:r>
            <a:r>
              <a:rPr sz="2800" spc="-5" dirty="0">
                <a:latin typeface="Palatino Linotype"/>
                <a:cs typeface="Palatino Linotype"/>
              </a:rPr>
              <a:t>display of images of static  elements.</a:t>
            </a:r>
            <a:endParaRPr sz="2800">
              <a:latin typeface="Palatino Linotype"/>
              <a:cs typeface="Palatino Linotype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In multimedia, animation is used to further  enhance / enriched the experience of the user </a:t>
            </a:r>
            <a:r>
              <a:rPr sz="2800" spc="-10" dirty="0">
                <a:latin typeface="Palatino Linotype"/>
                <a:cs typeface="Palatino Linotype"/>
              </a:rPr>
              <a:t>to  </a:t>
            </a:r>
            <a:r>
              <a:rPr sz="2800" spc="-5" dirty="0">
                <a:latin typeface="Palatino Linotype"/>
                <a:cs typeface="Palatino Linotype"/>
              </a:rPr>
              <a:t>further understand </a:t>
            </a:r>
            <a:r>
              <a:rPr sz="2800" spc="-10" dirty="0">
                <a:latin typeface="Palatino Linotype"/>
                <a:cs typeface="Palatino Linotype"/>
              </a:rPr>
              <a:t>the </a:t>
            </a:r>
            <a:r>
              <a:rPr sz="2800" spc="-5" dirty="0">
                <a:latin typeface="Palatino Linotype"/>
                <a:cs typeface="Palatino Linotype"/>
              </a:rPr>
              <a:t>information </a:t>
            </a:r>
            <a:r>
              <a:rPr sz="2800" spc="-15" dirty="0">
                <a:latin typeface="Palatino Linotype"/>
                <a:cs typeface="Palatino Linotype"/>
              </a:rPr>
              <a:t>conveyed  </a:t>
            </a:r>
            <a:r>
              <a:rPr sz="2800" spc="-5" dirty="0">
                <a:latin typeface="Palatino Linotype"/>
                <a:cs typeface="Palatino Linotype"/>
              </a:rPr>
              <a:t>to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them.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" y="1905000"/>
            <a:ext cx="2209800" cy="60960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25" dirty="0">
                <a:solidFill>
                  <a:srgbClr val="FFFFFF"/>
                </a:solidFill>
                <a:latin typeface="Corbel"/>
                <a:cs typeface="Corbel"/>
              </a:rPr>
              <a:t>ANIMATION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40" y="3529660"/>
            <a:ext cx="1751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2362200"/>
            <a:ext cx="5334000" cy="3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905000"/>
            <a:ext cx="1371600" cy="609600"/>
          </a:xfrm>
          <a:prstGeom prst="rect">
            <a:avLst/>
          </a:prstGeom>
          <a:solidFill>
            <a:srgbClr val="000099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5" dirty="0">
                <a:solidFill>
                  <a:srgbClr val="FFFFFF"/>
                </a:solidFill>
                <a:latin typeface="Corbel"/>
                <a:cs typeface="Corbel"/>
              </a:rPr>
              <a:t>VIDEO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40" y="3747592"/>
            <a:ext cx="7860665" cy="273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168AB9"/>
              </a:buClr>
              <a:buSzPct val="79166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400" dirty="0">
                <a:latin typeface="Palatino Linotype"/>
                <a:cs typeface="Palatino Linotype"/>
              </a:rPr>
              <a:t>Is </a:t>
            </a:r>
            <a:r>
              <a:rPr sz="2400" spc="-5" dirty="0">
                <a:latin typeface="Palatino Linotype"/>
                <a:cs typeface="Palatino Linotype"/>
              </a:rPr>
              <a:t>the technology</a:t>
            </a:r>
            <a:r>
              <a:rPr sz="2400" spc="2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endParaRPr sz="2400">
              <a:latin typeface="Palatino Linotype"/>
              <a:cs typeface="Palatino Linotype"/>
            </a:endParaRPr>
          </a:p>
          <a:p>
            <a:pPr marL="355600" marR="629920">
              <a:lnSpc>
                <a:spcPct val="100000"/>
              </a:lnSpc>
            </a:pPr>
            <a:r>
              <a:rPr sz="2400" dirty="0">
                <a:latin typeface="Palatino Linotype"/>
                <a:cs typeface="Palatino Linotype"/>
              </a:rPr>
              <a:t>capturing, </a:t>
            </a:r>
            <a:r>
              <a:rPr sz="2400" spc="-5" dirty="0">
                <a:latin typeface="Palatino Linotype"/>
                <a:cs typeface="Palatino Linotype"/>
              </a:rPr>
              <a:t>recording, processing, transmitting, </a:t>
            </a:r>
            <a:r>
              <a:rPr sz="2400" dirty="0">
                <a:latin typeface="Palatino Linotype"/>
                <a:cs typeface="Palatino Linotype"/>
              </a:rPr>
              <a:t>and  reconstructing moving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pictures.</a:t>
            </a:r>
            <a:endParaRPr sz="2400">
              <a:latin typeface="Palatino Linotype"/>
              <a:cs typeface="Palatino Linotype"/>
            </a:endParaRPr>
          </a:p>
          <a:p>
            <a:pPr marL="355600" marR="65405" indent="-343535">
              <a:lnSpc>
                <a:spcPct val="100000"/>
              </a:lnSpc>
              <a:spcBef>
                <a:spcPts val="575"/>
              </a:spcBef>
              <a:buClr>
                <a:srgbClr val="168AB9"/>
              </a:buClr>
              <a:buSzPct val="79166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400" spc="-20" dirty="0">
                <a:latin typeface="Palatino Linotype"/>
                <a:cs typeface="Palatino Linotype"/>
              </a:rPr>
              <a:t>Video </a:t>
            </a:r>
            <a:r>
              <a:rPr sz="2400" spc="-5" dirty="0">
                <a:latin typeface="Palatino Linotype"/>
                <a:cs typeface="Palatino Linotype"/>
              </a:rPr>
              <a:t>is </a:t>
            </a:r>
            <a:r>
              <a:rPr sz="2400" dirty="0">
                <a:latin typeface="Palatino Linotype"/>
                <a:cs typeface="Palatino Linotype"/>
              </a:rPr>
              <a:t>more </a:t>
            </a:r>
            <a:r>
              <a:rPr sz="2400" spc="-15" dirty="0">
                <a:latin typeface="Palatino Linotype"/>
                <a:cs typeface="Palatino Linotype"/>
              </a:rPr>
              <a:t>towards </a:t>
            </a:r>
            <a:r>
              <a:rPr sz="2400" spc="-5" dirty="0">
                <a:latin typeface="Palatino Linotype"/>
                <a:cs typeface="Palatino Linotype"/>
              </a:rPr>
              <a:t>photo realistic image sequence </a:t>
            </a:r>
            <a:r>
              <a:rPr sz="2400" dirty="0">
                <a:latin typeface="Palatino Linotype"/>
                <a:cs typeface="Palatino Linotype"/>
              </a:rPr>
              <a:t>/  </a:t>
            </a:r>
            <a:r>
              <a:rPr sz="2400" spc="-15" dirty="0">
                <a:latin typeface="Palatino Linotype"/>
                <a:cs typeface="Palatino Linotype"/>
              </a:rPr>
              <a:t>live </a:t>
            </a:r>
            <a:r>
              <a:rPr sz="2400" spc="-5" dirty="0">
                <a:latin typeface="Palatino Linotype"/>
                <a:cs typeface="Palatino Linotype"/>
              </a:rPr>
              <a:t>recording </a:t>
            </a:r>
            <a:r>
              <a:rPr sz="2400" dirty="0">
                <a:latin typeface="Palatino Linotype"/>
                <a:cs typeface="Palatino Linotype"/>
              </a:rPr>
              <a:t>as in comparison </a:t>
            </a:r>
            <a:r>
              <a:rPr sz="2400" spc="-5" dirty="0">
                <a:latin typeface="Palatino Linotype"/>
                <a:cs typeface="Palatino Linotype"/>
              </a:rPr>
              <a:t>to animation.</a:t>
            </a:r>
            <a:endParaRPr sz="2400">
              <a:latin typeface="Palatino Linotype"/>
              <a:cs typeface="Palatino Linotype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Clr>
                <a:srgbClr val="168AB9"/>
              </a:buClr>
              <a:buSzPct val="79166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400" spc="-20" dirty="0">
                <a:latin typeface="Palatino Linotype"/>
                <a:cs typeface="Palatino Linotype"/>
              </a:rPr>
              <a:t>Video </a:t>
            </a:r>
            <a:r>
              <a:rPr sz="2400" spc="-5" dirty="0">
                <a:latin typeface="Palatino Linotype"/>
                <a:cs typeface="Palatino Linotype"/>
              </a:rPr>
              <a:t>also takes </a:t>
            </a:r>
            <a:r>
              <a:rPr sz="2400" dirty="0">
                <a:latin typeface="Palatino Linotype"/>
                <a:cs typeface="Palatino Linotype"/>
              </a:rPr>
              <a:t>a lot of storage space. So </a:t>
            </a:r>
            <a:r>
              <a:rPr sz="2400" spc="-5" dirty="0">
                <a:latin typeface="Palatino Linotype"/>
                <a:cs typeface="Palatino Linotype"/>
              </a:rPr>
              <a:t>plan carefully  before </a:t>
            </a:r>
            <a:r>
              <a:rPr sz="2400" spc="-15" dirty="0">
                <a:latin typeface="Palatino Linotype"/>
                <a:cs typeface="Palatino Linotype"/>
              </a:rPr>
              <a:t>you </a:t>
            </a:r>
            <a:r>
              <a:rPr sz="2400" dirty="0">
                <a:latin typeface="Palatino Linotype"/>
                <a:cs typeface="Palatino Linotype"/>
              </a:rPr>
              <a:t>are </a:t>
            </a:r>
            <a:r>
              <a:rPr sz="2400" spc="-5" dirty="0">
                <a:latin typeface="Palatino Linotype"/>
                <a:cs typeface="Palatino Linotype"/>
              </a:rPr>
              <a:t>going to use</a:t>
            </a:r>
            <a:r>
              <a:rPr sz="2400" spc="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it.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4876" y="1437132"/>
            <a:ext cx="2860548" cy="245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0"/>
            <a:ext cx="57150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636" y="1647570"/>
            <a:ext cx="7212965" cy="343027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32740" marR="5080" indent="-320675">
              <a:lnSpc>
                <a:spcPct val="80000"/>
              </a:lnSpc>
              <a:spcBef>
                <a:spcPts val="869"/>
              </a:spcBef>
              <a:buClr>
                <a:srgbClr val="EFAC00"/>
              </a:buClr>
              <a:buSzPct val="79687"/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dirty="0">
                <a:latin typeface="Palatino Linotype"/>
                <a:cs typeface="Palatino Linotype"/>
              </a:rPr>
              <a:t>There are a </a:t>
            </a:r>
            <a:r>
              <a:rPr sz="3200" spc="-5" dirty="0">
                <a:latin typeface="Palatino Linotype"/>
                <a:cs typeface="Palatino Linotype"/>
              </a:rPr>
              <a:t>number </a:t>
            </a:r>
            <a:r>
              <a:rPr sz="3200" dirty="0">
                <a:latin typeface="Palatino Linotype"/>
                <a:cs typeface="Palatino Linotype"/>
              </a:rPr>
              <a:t>of </a:t>
            </a:r>
            <a:r>
              <a:rPr sz="3200" spc="-5" dirty="0">
                <a:latin typeface="Palatino Linotype"/>
                <a:cs typeface="Palatino Linotype"/>
              </a:rPr>
              <a:t>fields </a:t>
            </a:r>
            <a:r>
              <a:rPr sz="3200" dirty="0">
                <a:latin typeface="Palatino Linotype"/>
                <a:cs typeface="Palatino Linotype"/>
              </a:rPr>
              <a:t>where  multimedia could be of </a:t>
            </a:r>
            <a:r>
              <a:rPr sz="3200" spc="-5" dirty="0">
                <a:latin typeface="Palatino Linotype"/>
                <a:cs typeface="Palatino Linotype"/>
              </a:rPr>
              <a:t>use. </a:t>
            </a:r>
            <a:r>
              <a:rPr sz="3200" dirty="0">
                <a:latin typeface="Palatino Linotype"/>
                <a:cs typeface="Palatino Linotype"/>
              </a:rPr>
              <a:t>Examples  are:-</a:t>
            </a:r>
            <a:endParaRPr sz="3200">
              <a:latin typeface="Palatino Linotype"/>
              <a:cs typeface="Palatino Linotype"/>
            </a:endParaRPr>
          </a:p>
          <a:p>
            <a:pPr marL="625475" lvl="1" indent="-274955">
              <a:lnSpc>
                <a:spcPct val="100000"/>
              </a:lnSpc>
              <a:spcBef>
                <a:spcPts val="15"/>
              </a:spcBef>
              <a:buClr>
                <a:srgbClr val="5FB5CC"/>
              </a:buClr>
              <a:buSzPct val="89285"/>
              <a:buFont typeface="Arial"/>
              <a:buChar char="•"/>
              <a:tabLst>
                <a:tab pos="625475" algn="l"/>
                <a:tab pos="62611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Business</a:t>
            </a:r>
            <a:endParaRPr sz="2800">
              <a:latin typeface="Palatino Linotype"/>
              <a:cs typeface="Palatino Linotype"/>
            </a:endParaRPr>
          </a:p>
          <a:p>
            <a:pPr marL="625475" lvl="1" indent="-274955">
              <a:lnSpc>
                <a:spcPct val="100000"/>
              </a:lnSpc>
              <a:buClr>
                <a:srgbClr val="5FB5CC"/>
              </a:buClr>
              <a:buSzPct val="89285"/>
              <a:buFont typeface="Arial"/>
              <a:buChar char="•"/>
              <a:tabLst>
                <a:tab pos="625475" algn="l"/>
                <a:tab pos="62611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Education</a:t>
            </a:r>
            <a:endParaRPr sz="2800">
              <a:latin typeface="Palatino Linotype"/>
              <a:cs typeface="Palatino Linotype"/>
            </a:endParaRPr>
          </a:p>
          <a:p>
            <a:pPr marL="625475" lvl="1" indent="-274955">
              <a:lnSpc>
                <a:spcPct val="100000"/>
              </a:lnSpc>
              <a:buClr>
                <a:srgbClr val="5FB5CC"/>
              </a:buClr>
              <a:buSzPct val="89285"/>
              <a:buFont typeface="Arial"/>
              <a:buChar char="•"/>
              <a:tabLst>
                <a:tab pos="625475" algn="l"/>
                <a:tab pos="62611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Entertainment</a:t>
            </a:r>
            <a:endParaRPr sz="2800">
              <a:latin typeface="Palatino Linotype"/>
              <a:cs typeface="Palatino Linotype"/>
            </a:endParaRPr>
          </a:p>
          <a:p>
            <a:pPr marL="625475" lvl="1" indent="-274955">
              <a:lnSpc>
                <a:spcPct val="100000"/>
              </a:lnSpc>
              <a:spcBef>
                <a:spcPts val="5"/>
              </a:spcBef>
              <a:buClr>
                <a:srgbClr val="5FB5CC"/>
              </a:buClr>
              <a:buSzPct val="89285"/>
              <a:buFont typeface="Arial"/>
              <a:buChar char="•"/>
              <a:tabLst>
                <a:tab pos="625475" algn="l"/>
                <a:tab pos="626110" algn="l"/>
              </a:tabLst>
            </a:pPr>
            <a:r>
              <a:rPr sz="2800" spc="-10" dirty="0">
                <a:latin typeface="Palatino Linotype"/>
                <a:cs typeface="Palatino Linotype"/>
              </a:rPr>
              <a:t>Home</a:t>
            </a:r>
            <a:endParaRPr sz="2800">
              <a:latin typeface="Palatino Linotype"/>
              <a:cs typeface="Palatino Linotype"/>
            </a:endParaRPr>
          </a:p>
          <a:p>
            <a:pPr marL="625475" lvl="1" indent="-274955">
              <a:lnSpc>
                <a:spcPct val="100000"/>
              </a:lnSpc>
              <a:buClr>
                <a:srgbClr val="5FB5CC"/>
              </a:buClr>
              <a:buSzPct val="89285"/>
              <a:buFont typeface="Arial"/>
              <a:buChar char="•"/>
              <a:tabLst>
                <a:tab pos="625475" algn="l"/>
                <a:tab pos="62611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Public</a:t>
            </a:r>
            <a:r>
              <a:rPr sz="2800" spc="-35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Places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4400" y="2895600"/>
            <a:ext cx="39624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0"/>
            <a:ext cx="57150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636" y="1681379"/>
            <a:ext cx="5683885" cy="26314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50"/>
              </a:spcBef>
              <a:buClr>
                <a:srgbClr val="EFAC00"/>
              </a:buClr>
              <a:buSzPct val="80357"/>
              <a:buFont typeface="Wingdings"/>
              <a:buChar char=""/>
              <a:tabLst>
                <a:tab pos="333375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BUSINESS</a:t>
            </a:r>
            <a:endParaRPr sz="2800">
              <a:latin typeface="Palatino Linotype"/>
              <a:cs typeface="Palatino Linotype"/>
            </a:endParaRPr>
          </a:p>
          <a:p>
            <a:pPr marL="641985" lvl="1" indent="-291465">
              <a:lnSpc>
                <a:spcPct val="100000"/>
              </a:lnSpc>
              <a:spcBef>
                <a:spcPts val="525"/>
              </a:spcBef>
              <a:buClr>
                <a:srgbClr val="5FB5CC"/>
              </a:buClr>
              <a:buSzPct val="85937"/>
              <a:buFont typeface="Wingdings"/>
              <a:buChar char=""/>
              <a:tabLst>
                <a:tab pos="642620" algn="l"/>
              </a:tabLst>
            </a:pPr>
            <a:r>
              <a:rPr sz="32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Use </a:t>
            </a:r>
            <a:r>
              <a:rPr sz="3200" b="1" i="1" spc="5" dirty="0">
                <a:solidFill>
                  <a:srgbClr val="3399FF"/>
                </a:solidFill>
                <a:latin typeface="Monotype Corsiva"/>
                <a:cs typeface="Monotype Corsiva"/>
              </a:rPr>
              <a:t>and</a:t>
            </a:r>
            <a:r>
              <a:rPr sz="3200" b="1" i="1" spc="-65" dirty="0">
                <a:solidFill>
                  <a:srgbClr val="3399FF"/>
                </a:solidFill>
                <a:latin typeface="Monotype Corsiva"/>
                <a:cs typeface="Monotype Corsiva"/>
              </a:rPr>
              <a:t> </a:t>
            </a:r>
            <a:r>
              <a:rPr sz="32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Applications</a:t>
            </a:r>
            <a:endParaRPr sz="3200">
              <a:latin typeface="Monotype Corsiva"/>
              <a:cs typeface="Monotype Corsiva"/>
            </a:endParaRPr>
          </a:p>
          <a:p>
            <a:pPr marL="889000" lvl="2" indent="-229235">
              <a:lnSpc>
                <a:spcPct val="100000"/>
              </a:lnSpc>
              <a:spcBef>
                <a:spcPts val="91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Sales / Marketing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Presentation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0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45" dirty="0">
                <a:latin typeface="Palatino Linotype"/>
                <a:cs typeface="Palatino Linotype"/>
              </a:rPr>
              <a:t>Trade </a:t>
            </a:r>
            <a:r>
              <a:rPr sz="2800" spc="-5" dirty="0">
                <a:latin typeface="Palatino Linotype"/>
                <a:cs typeface="Palatino Linotype"/>
              </a:rPr>
              <a:t>show</a:t>
            </a:r>
            <a:r>
              <a:rPr sz="2800" spc="15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production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Company</a:t>
            </a:r>
            <a:r>
              <a:rPr sz="280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Kiosk</a:t>
            </a:r>
            <a:endParaRPr sz="28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6528" y="3691126"/>
            <a:ext cx="4157979" cy="3167380"/>
            <a:chOff x="4986528" y="3691126"/>
            <a:chExt cx="4157979" cy="3167380"/>
          </a:xfrm>
        </p:grpSpPr>
        <p:sp>
          <p:nvSpPr>
            <p:cNvPr id="5" name="object 5"/>
            <p:cNvSpPr/>
            <p:nvPr/>
          </p:nvSpPr>
          <p:spPr>
            <a:xfrm>
              <a:off x="4986528" y="3691126"/>
              <a:ext cx="4157472" cy="31668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81600" y="3886262"/>
              <a:ext cx="3829050" cy="2855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0"/>
            <a:ext cx="57150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636" y="1677187"/>
            <a:ext cx="5812790" cy="20497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80357"/>
              <a:buFont typeface="Wingdings"/>
              <a:buChar char=""/>
              <a:tabLst>
                <a:tab pos="333375" algn="l"/>
              </a:tabLst>
            </a:pPr>
            <a:r>
              <a:rPr sz="2800" b="1" u="heavy" spc="-3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EDUCATION</a:t>
            </a:r>
            <a:endParaRPr sz="2800">
              <a:latin typeface="Palatino Linotype"/>
              <a:cs typeface="Palatino Linotype"/>
            </a:endParaRPr>
          </a:p>
          <a:p>
            <a:pPr marL="623570" lvl="1" indent="-273050">
              <a:lnSpc>
                <a:spcPct val="100000"/>
              </a:lnSpc>
              <a:spcBef>
                <a:spcPts val="484"/>
              </a:spcBef>
              <a:buClr>
                <a:srgbClr val="5FB5CC"/>
              </a:buClr>
              <a:buSzPct val="89285"/>
              <a:buFont typeface="Wingdings"/>
              <a:buChar char=""/>
              <a:tabLst>
                <a:tab pos="624205" algn="l"/>
              </a:tabLst>
            </a:pP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Use and</a:t>
            </a:r>
            <a:r>
              <a:rPr sz="2800" b="1" i="1" spc="-70" dirty="0">
                <a:solidFill>
                  <a:srgbClr val="3399FF"/>
                </a:solidFill>
                <a:latin typeface="Monotype Corsiva"/>
                <a:cs typeface="Monotype Corsiva"/>
              </a:rPr>
              <a:t> </a:t>
            </a: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Applications</a:t>
            </a:r>
            <a:endParaRPr sz="2800">
              <a:latin typeface="Monotype Corsiva"/>
              <a:cs typeface="Monotype Corsiva"/>
            </a:endParaRPr>
          </a:p>
          <a:p>
            <a:pPr marL="889000" lvl="2" indent="-229235">
              <a:lnSpc>
                <a:spcPct val="100000"/>
              </a:lnSpc>
              <a:spcBef>
                <a:spcPts val="860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E-Learning / Distance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Learning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Information</a:t>
            </a:r>
            <a:r>
              <a:rPr sz="2800" spc="-45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Searching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0" y="3810000"/>
            <a:ext cx="358140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0"/>
            <a:ext cx="57150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636" y="1677187"/>
            <a:ext cx="5652135" cy="25622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80357"/>
              <a:buFont typeface="Wingdings"/>
              <a:buChar char=""/>
              <a:tabLst>
                <a:tab pos="333375" algn="l"/>
              </a:tabLst>
            </a:pPr>
            <a:r>
              <a:rPr sz="2800" b="1" u="heavy" spc="-4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ENTERTAINMENT</a:t>
            </a:r>
            <a:endParaRPr sz="2800">
              <a:latin typeface="Palatino Linotype"/>
              <a:cs typeface="Palatino Linotype"/>
            </a:endParaRPr>
          </a:p>
          <a:p>
            <a:pPr marL="623570" lvl="1" indent="-273050">
              <a:lnSpc>
                <a:spcPct val="100000"/>
              </a:lnSpc>
              <a:spcBef>
                <a:spcPts val="484"/>
              </a:spcBef>
              <a:buClr>
                <a:srgbClr val="5FB5CC"/>
              </a:buClr>
              <a:buSzPct val="89285"/>
              <a:buFont typeface="Wingdings"/>
              <a:buChar char=""/>
              <a:tabLst>
                <a:tab pos="624205" algn="l"/>
              </a:tabLst>
            </a:pP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Use and</a:t>
            </a:r>
            <a:r>
              <a:rPr sz="2800" b="1" i="1" spc="-70" dirty="0">
                <a:solidFill>
                  <a:srgbClr val="3399FF"/>
                </a:solidFill>
                <a:latin typeface="Monotype Corsiva"/>
                <a:cs typeface="Monotype Corsiva"/>
              </a:rPr>
              <a:t> </a:t>
            </a: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Applications</a:t>
            </a:r>
            <a:endParaRPr sz="2800">
              <a:latin typeface="Monotype Corsiva"/>
              <a:cs typeface="Monotype Corsiva"/>
            </a:endParaRPr>
          </a:p>
          <a:p>
            <a:pPr marL="889000" lvl="2" indent="-229235">
              <a:lnSpc>
                <a:spcPct val="100000"/>
              </a:lnSpc>
              <a:spcBef>
                <a:spcPts val="860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Games (Leisure /</a:t>
            </a:r>
            <a:r>
              <a:rPr sz="2800" spc="-35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Educational)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Movies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Online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9800" y="3200400"/>
            <a:ext cx="2540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1400" y="4648200"/>
            <a:ext cx="2362200" cy="1771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0"/>
            <a:ext cx="57150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636" y="1677187"/>
            <a:ext cx="7016115" cy="25622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80357"/>
              <a:buFont typeface="Wingdings"/>
              <a:buChar char=""/>
              <a:tabLst>
                <a:tab pos="333375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HOME</a:t>
            </a:r>
            <a:endParaRPr sz="2800">
              <a:latin typeface="Palatino Linotype"/>
              <a:cs typeface="Palatino Linotype"/>
            </a:endParaRPr>
          </a:p>
          <a:p>
            <a:pPr marL="623570" lvl="1" indent="-273050">
              <a:lnSpc>
                <a:spcPct val="100000"/>
              </a:lnSpc>
              <a:spcBef>
                <a:spcPts val="484"/>
              </a:spcBef>
              <a:buClr>
                <a:srgbClr val="5FB5CC"/>
              </a:buClr>
              <a:buSzPct val="89285"/>
              <a:buFont typeface="Wingdings"/>
              <a:buChar char=""/>
              <a:tabLst>
                <a:tab pos="624205" algn="l"/>
              </a:tabLst>
            </a:pP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Use and</a:t>
            </a:r>
            <a:r>
              <a:rPr sz="2800" b="1" i="1" spc="-70" dirty="0">
                <a:solidFill>
                  <a:srgbClr val="3399FF"/>
                </a:solidFill>
                <a:latin typeface="Monotype Corsiva"/>
                <a:cs typeface="Monotype Corsiva"/>
              </a:rPr>
              <a:t> </a:t>
            </a: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Applications</a:t>
            </a:r>
            <a:endParaRPr sz="2800">
              <a:latin typeface="Monotype Corsiva"/>
              <a:cs typeface="Monotype Corsiva"/>
            </a:endParaRPr>
          </a:p>
          <a:p>
            <a:pPr marL="889000" lvl="2" indent="-229235">
              <a:lnSpc>
                <a:spcPct val="100000"/>
              </a:lnSpc>
              <a:spcBef>
                <a:spcPts val="860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20" dirty="0">
                <a:latin typeface="Palatino Linotype"/>
                <a:cs typeface="Palatino Linotype"/>
              </a:rPr>
              <a:t>Television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Satellite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TV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10" dirty="0">
                <a:latin typeface="Palatino Linotype"/>
                <a:cs typeface="Palatino Linotype"/>
              </a:rPr>
              <a:t>SMS </a:t>
            </a:r>
            <a:r>
              <a:rPr sz="2800" spc="-5" dirty="0">
                <a:latin typeface="Palatino Linotype"/>
                <a:cs typeface="Palatino Linotype"/>
              </a:rPr>
              <a:t>services (chats, </a:t>
            </a:r>
            <a:r>
              <a:rPr sz="2800" spc="-10" dirty="0">
                <a:latin typeface="Palatino Linotype"/>
                <a:cs typeface="Palatino Linotype"/>
              </a:rPr>
              <a:t>voting, </a:t>
            </a:r>
            <a:r>
              <a:rPr sz="2800" spc="-5" dirty="0">
                <a:latin typeface="Palatino Linotype"/>
                <a:cs typeface="Palatino Linotype"/>
              </a:rPr>
              <a:t>reality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TV)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0" y="4419663"/>
            <a:ext cx="1679575" cy="90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1200" y="4419600"/>
            <a:ext cx="2609850" cy="200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2600" y="1510411"/>
            <a:ext cx="3505200" cy="1994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422146"/>
              <a:ext cx="9144000" cy="103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7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0"/>
            <a:ext cx="57150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636" y="1677187"/>
            <a:ext cx="4325620" cy="20497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80"/>
              </a:spcBef>
              <a:buClr>
                <a:srgbClr val="EFAC00"/>
              </a:buClr>
              <a:buSzPct val="80357"/>
              <a:buFont typeface="Wingdings"/>
              <a:buChar char=""/>
              <a:tabLst>
                <a:tab pos="333375" algn="l"/>
              </a:tabLst>
            </a:pP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PUBLIC PLACES</a:t>
            </a:r>
            <a:endParaRPr sz="2800">
              <a:latin typeface="Palatino Linotype"/>
              <a:cs typeface="Palatino Linotype"/>
            </a:endParaRPr>
          </a:p>
          <a:p>
            <a:pPr marL="623570" lvl="1" indent="-273050">
              <a:lnSpc>
                <a:spcPct val="100000"/>
              </a:lnSpc>
              <a:spcBef>
                <a:spcPts val="484"/>
              </a:spcBef>
              <a:buClr>
                <a:srgbClr val="5FB5CC"/>
              </a:buClr>
              <a:buSzPct val="89285"/>
              <a:buFont typeface="Wingdings"/>
              <a:buChar char=""/>
              <a:tabLst>
                <a:tab pos="624205" algn="l"/>
              </a:tabLst>
            </a:pP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Use and</a:t>
            </a:r>
            <a:r>
              <a:rPr sz="2800" b="1" i="1" spc="-75" dirty="0">
                <a:solidFill>
                  <a:srgbClr val="3399FF"/>
                </a:solidFill>
                <a:latin typeface="Monotype Corsiva"/>
                <a:cs typeface="Monotype Corsiva"/>
              </a:rPr>
              <a:t> </a:t>
            </a:r>
            <a:r>
              <a:rPr sz="2800" b="1" i="1" dirty="0">
                <a:solidFill>
                  <a:srgbClr val="3399FF"/>
                </a:solidFill>
                <a:latin typeface="Monotype Corsiva"/>
                <a:cs typeface="Monotype Corsiva"/>
              </a:rPr>
              <a:t>Applications</a:t>
            </a:r>
            <a:endParaRPr sz="2800">
              <a:latin typeface="Monotype Corsiva"/>
              <a:cs typeface="Monotype Corsiva"/>
            </a:endParaRPr>
          </a:p>
          <a:p>
            <a:pPr marL="889000" lvl="2" indent="-229235">
              <a:lnSpc>
                <a:spcPct val="100000"/>
              </a:lnSpc>
              <a:spcBef>
                <a:spcPts val="860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Information</a:t>
            </a:r>
            <a:r>
              <a:rPr sz="2800" spc="-50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Kiosk</a:t>
            </a:r>
            <a:endParaRPr sz="2800">
              <a:latin typeface="Palatino Linotype"/>
              <a:cs typeface="Palatino Linotype"/>
            </a:endParaRPr>
          </a:p>
          <a:p>
            <a:pPr marL="889000" lvl="2" indent="-229235">
              <a:lnSpc>
                <a:spcPct val="100000"/>
              </a:lnSpc>
              <a:spcBef>
                <a:spcPts val="67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Smart Cards,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Security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600" y="2797237"/>
            <a:ext cx="3810000" cy="3967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9144000" cy="6781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150" y="133350"/>
            <a:ext cx="7543800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1763" y="1734438"/>
            <a:ext cx="6438265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Clr>
                <a:srgbClr val="0033CC"/>
              </a:buClr>
              <a:buSzPct val="79687"/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3200" dirty="0">
                <a:latin typeface="Palatino Linotype"/>
                <a:cs typeface="Palatino Linotype"/>
              </a:rPr>
              <a:t>Briefing</a:t>
            </a:r>
            <a:r>
              <a:rPr sz="3200" spc="-3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Products</a:t>
            </a:r>
            <a:endParaRPr sz="32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buClr>
                <a:srgbClr val="0033CC"/>
              </a:buClr>
              <a:buSzPct val="79687"/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3200" dirty="0">
                <a:latin typeface="Palatino Linotype"/>
                <a:cs typeface="Palatino Linotype"/>
              </a:rPr>
              <a:t>Reference</a:t>
            </a:r>
            <a:r>
              <a:rPr sz="3200" spc="-1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Products</a:t>
            </a:r>
            <a:endParaRPr sz="32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buClr>
                <a:srgbClr val="0033CC"/>
              </a:buClr>
              <a:buSzPct val="79687"/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3200" dirty="0">
                <a:latin typeface="Palatino Linotype"/>
                <a:cs typeface="Palatino Linotype"/>
              </a:rPr>
              <a:t>Database</a:t>
            </a:r>
            <a:r>
              <a:rPr sz="3200" spc="-3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Products</a:t>
            </a:r>
            <a:endParaRPr sz="32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buClr>
                <a:srgbClr val="0033CC"/>
              </a:buClr>
              <a:buSzPct val="79687"/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3200" dirty="0">
                <a:latin typeface="Palatino Linotype"/>
                <a:cs typeface="Palatino Linotype"/>
              </a:rPr>
              <a:t>Education and </a:t>
            </a:r>
            <a:r>
              <a:rPr sz="3200" spc="-35" dirty="0">
                <a:latin typeface="Palatino Linotype"/>
                <a:cs typeface="Palatino Linotype"/>
              </a:rPr>
              <a:t>Training</a:t>
            </a:r>
            <a:r>
              <a:rPr sz="3200" spc="-7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Products</a:t>
            </a:r>
            <a:endParaRPr sz="32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buClr>
                <a:srgbClr val="0033CC"/>
              </a:buClr>
              <a:buSzPct val="79687"/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Kiosk</a:t>
            </a:r>
            <a:endParaRPr sz="32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Clr>
                <a:srgbClr val="0033CC"/>
              </a:buClr>
              <a:buSzPct val="79687"/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Entertainment </a:t>
            </a:r>
            <a:r>
              <a:rPr sz="3200" dirty="0">
                <a:latin typeface="Palatino Linotype"/>
                <a:cs typeface="Palatino Linotype"/>
              </a:rPr>
              <a:t>and</a:t>
            </a:r>
            <a:r>
              <a:rPr sz="3200" spc="-40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Games</a:t>
            </a:r>
            <a:endParaRPr sz="3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5181600" y="0"/>
                  </a:lnTo>
                  <a:lnTo>
                    <a:pt x="51816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4495800" cy="533400"/>
            </a:xfrm>
            <a:custGeom>
              <a:avLst/>
              <a:gdLst/>
              <a:ahLst/>
              <a:cxnLst/>
              <a:rect l="l" t="t" r="r" b="b"/>
              <a:pathLst>
                <a:path w="4495800" h="533400">
                  <a:moveTo>
                    <a:pt x="44958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495800" y="5334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403349"/>
            <a:ext cx="4495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95"/>
              </a:spcBef>
            </a:pPr>
            <a:r>
              <a:rPr dirty="0"/>
              <a:t>BRIEFING</a:t>
            </a:r>
            <a:r>
              <a:rPr spc="-50" dirty="0"/>
              <a:t> </a:t>
            </a:r>
            <a:r>
              <a:rPr dirty="0"/>
              <a:t>PRODUCTS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62009" y="6352743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9971" y="3275076"/>
            <a:ext cx="3959352" cy="3418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4540" y="2601594"/>
            <a:ext cx="3843654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7834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Palatino Linotype"/>
                <a:cs typeface="Palatino Linotype"/>
              </a:rPr>
              <a:t>A </a:t>
            </a:r>
            <a:r>
              <a:rPr sz="2800" b="1" spc="-5" dirty="0">
                <a:latin typeface="Palatino Linotype"/>
                <a:cs typeface="Palatino Linotype"/>
              </a:rPr>
              <a:t>design brief </a:t>
            </a:r>
            <a:r>
              <a:rPr sz="2800" spc="-5" dirty="0">
                <a:latin typeface="Palatino Linotype"/>
                <a:cs typeface="Palatino Linotype"/>
              </a:rPr>
              <a:t>is a  written document</a:t>
            </a:r>
            <a:r>
              <a:rPr sz="2800" spc="-75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for  a </a:t>
            </a:r>
            <a:r>
              <a:rPr sz="2800" u="heavy" spc="-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Palatino Linotype"/>
                <a:cs typeface="Palatino Linotype"/>
                <a:hlinkClick r:id="rId4"/>
              </a:rPr>
              <a:t>design</a:t>
            </a:r>
            <a:r>
              <a:rPr sz="2800" spc="-15" dirty="0">
                <a:solidFill>
                  <a:srgbClr val="168AB9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project</a:t>
            </a:r>
            <a:endParaRPr sz="2800">
              <a:latin typeface="Palatino Linotype"/>
              <a:cs typeface="Palatino Linotype"/>
            </a:endParaRPr>
          </a:p>
          <a:p>
            <a:pPr marL="12700" marR="13335">
              <a:lnSpc>
                <a:spcPct val="100000"/>
              </a:lnSpc>
            </a:pPr>
            <a:r>
              <a:rPr sz="2800" spc="-10" dirty="0">
                <a:latin typeface="Palatino Linotype"/>
                <a:cs typeface="Palatino Linotype"/>
              </a:rPr>
              <a:t>developed </a:t>
            </a:r>
            <a:r>
              <a:rPr sz="2800" spc="-5" dirty="0">
                <a:latin typeface="Palatino Linotype"/>
                <a:cs typeface="Palatino Linotype"/>
              </a:rPr>
              <a:t>in concert </a:t>
            </a:r>
            <a:r>
              <a:rPr sz="2800" spc="-10" dirty="0">
                <a:latin typeface="Palatino Linotype"/>
                <a:cs typeface="Palatino Linotype"/>
              </a:rPr>
              <a:t>by  </a:t>
            </a:r>
            <a:r>
              <a:rPr sz="2800" spc="-5" dirty="0">
                <a:latin typeface="Palatino Linotype"/>
                <a:cs typeface="Palatino Linotype"/>
              </a:rPr>
              <a:t>a </a:t>
            </a:r>
            <a:r>
              <a:rPr sz="2800" spc="-10" dirty="0">
                <a:latin typeface="Palatino Linotype"/>
                <a:cs typeface="Palatino Linotype"/>
              </a:rPr>
              <a:t>person </a:t>
            </a:r>
            <a:r>
              <a:rPr sz="2800" spc="-5" dirty="0">
                <a:latin typeface="Palatino Linotype"/>
                <a:cs typeface="Palatino Linotype"/>
              </a:rPr>
              <a:t>representing  </a:t>
            </a:r>
            <a:r>
              <a:rPr sz="2800" spc="-10" dirty="0">
                <a:latin typeface="Palatino Linotype"/>
                <a:cs typeface="Palatino Linotype"/>
              </a:rPr>
              <a:t>the </a:t>
            </a:r>
            <a:r>
              <a:rPr sz="2800" u="heavy" spc="-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Palatino Linotype"/>
                <a:cs typeface="Palatino Linotype"/>
                <a:hlinkClick r:id="rId5"/>
              </a:rPr>
              <a:t>business</a:t>
            </a:r>
            <a:r>
              <a:rPr sz="2800" spc="-5" dirty="0">
                <a:solidFill>
                  <a:srgbClr val="168AB9"/>
                </a:solidFill>
                <a:latin typeface="Palatino Linotype"/>
                <a:cs typeface="Palatino Linotype"/>
                <a:hlinkClick r:id="rId5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need for  design and the</a:t>
            </a:r>
            <a:r>
              <a:rPr sz="2800" spc="-55" dirty="0">
                <a:latin typeface="Palatino Linotype"/>
                <a:cs typeface="Palatino Linotype"/>
              </a:rPr>
              <a:t> </a:t>
            </a:r>
            <a:r>
              <a:rPr sz="2800" u="heavy" spc="-4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Palatino Linotype"/>
                <a:cs typeface="Palatino Linotype"/>
                <a:hlinkClick r:id="rId6"/>
              </a:rPr>
              <a:t>designe</a:t>
            </a:r>
            <a:r>
              <a:rPr sz="2800" spc="-40" dirty="0">
                <a:latin typeface="Palatino Linotype"/>
                <a:cs typeface="Palatino Linotype"/>
              </a:rPr>
              <a:t>r.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150" y="133350"/>
            <a:ext cx="75438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236" y="1651487"/>
            <a:ext cx="6560820" cy="386651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535"/>
              </a:spcBef>
              <a:buClr>
                <a:srgbClr val="EFAC00"/>
              </a:buClr>
              <a:buSzPct val="79166"/>
              <a:buFont typeface="Palatino Linotype"/>
              <a:buChar char="•"/>
              <a:tabLst>
                <a:tab pos="332105" algn="l"/>
                <a:tab pos="332740" algn="l"/>
              </a:tabLst>
            </a:pPr>
            <a:r>
              <a:rPr sz="2400" b="1" i="1" dirty="0">
                <a:latin typeface="Palatino Linotype"/>
                <a:cs typeface="Palatino Linotype"/>
              </a:rPr>
              <a:t>Good </a:t>
            </a:r>
            <a:r>
              <a:rPr sz="2400" b="1" i="1" spc="-5" dirty="0">
                <a:latin typeface="Palatino Linotype"/>
                <a:cs typeface="Palatino Linotype"/>
              </a:rPr>
              <a:t>briefing presentation depends</a:t>
            </a:r>
            <a:r>
              <a:rPr sz="2400" b="1" i="1" spc="-25" dirty="0">
                <a:latin typeface="Palatino Linotype"/>
                <a:cs typeface="Palatino Linotype"/>
              </a:rPr>
              <a:t> </a:t>
            </a:r>
            <a:r>
              <a:rPr sz="2400" b="1" i="1" spc="-5" dirty="0">
                <a:latin typeface="Palatino Linotype"/>
                <a:cs typeface="Palatino Linotype"/>
              </a:rPr>
              <a:t>on: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ct val="100000"/>
              </a:lnSpc>
              <a:spcBef>
                <a:spcPts val="1445"/>
              </a:spcBef>
              <a:buClr>
                <a:srgbClr val="5FB5CC"/>
              </a:buClr>
              <a:buSzPct val="89583"/>
              <a:buFont typeface="Wingdings"/>
              <a:buChar char=""/>
              <a:tabLst>
                <a:tab pos="624205" algn="l"/>
              </a:tabLst>
            </a:pPr>
            <a:r>
              <a:rPr sz="2400" dirty="0">
                <a:latin typeface="Palatino Linotype"/>
                <a:cs typeface="Palatino Linotype"/>
              </a:rPr>
              <a:t>The </a:t>
            </a:r>
            <a:r>
              <a:rPr sz="2400" spc="-5" dirty="0">
                <a:latin typeface="Palatino Linotype"/>
                <a:cs typeface="Palatino Linotype"/>
              </a:rPr>
              <a:t>understanding </a:t>
            </a:r>
            <a:r>
              <a:rPr sz="2400" dirty="0">
                <a:latin typeface="Palatino Linotype"/>
                <a:cs typeface="Palatino Linotype"/>
              </a:rPr>
              <a:t>of </a:t>
            </a:r>
            <a:r>
              <a:rPr sz="2400" spc="-5" dirty="0">
                <a:latin typeface="Palatino Linotype"/>
                <a:cs typeface="Palatino Linotype"/>
              </a:rPr>
              <a:t>the presented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subject.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ct val="100000"/>
              </a:lnSpc>
              <a:spcBef>
                <a:spcPts val="1440"/>
              </a:spcBef>
              <a:buClr>
                <a:srgbClr val="5FB5CC"/>
              </a:buClr>
              <a:buSzPct val="89583"/>
              <a:buFont typeface="Wingdings"/>
              <a:buChar char=""/>
              <a:tabLst>
                <a:tab pos="624205" algn="l"/>
              </a:tabLst>
            </a:pPr>
            <a:r>
              <a:rPr sz="2400" dirty="0">
                <a:latin typeface="Palatino Linotype"/>
                <a:cs typeface="Palatino Linotype"/>
              </a:rPr>
              <a:t>Consistent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layout</a:t>
            </a:r>
            <a:endParaRPr sz="24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spcBef>
                <a:spcPts val="1440"/>
              </a:spcBef>
              <a:buClr>
                <a:srgbClr val="EFAC00"/>
              </a:buClr>
              <a:buSzPct val="79166"/>
              <a:buFont typeface="Palatino Linotype"/>
              <a:buChar char="•"/>
              <a:tabLst>
                <a:tab pos="332105" algn="l"/>
                <a:tab pos="332740" algn="l"/>
              </a:tabLst>
            </a:pPr>
            <a:r>
              <a:rPr sz="2400" b="1" i="1" dirty="0">
                <a:latin typeface="Palatino Linotype"/>
                <a:cs typeface="Palatino Linotype"/>
              </a:rPr>
              <a:t>Example: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ct val="100000"/>
              </a:lnSpc>
              <a:spcBef>
                <a:spcPts val="1440"/>
              </a:spcBef>
              <a:buClr>
                <a:srgbClr val="5FB5CC"/>
              </a:buClr>
              <a:buSzPct val="89583"/>
              <a:buFont typeface="Wingdings"/>
              <a:buChar char=""/>
              <a:tabLst>
                <a:tab pos="62420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Corporate </a:t>
            </a:r>
            <a:r>
              <a:rPr sz="2400" dirty="0">
                <a:latin typeface="Palatino Linotype"/>
                <a:cs typeface="Palatino Linotype"/>
              </a:rPr>
              <a:t>Presentation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ct val="100000"/>
              </a:lnSpc>
              <a:spcBef>
                <a:spcPts val="1440"/>
              </a:spcBef>
              <a:buClr>
                <a:srgbClr val="5FB5CC"/>
              </a:buClr>
              <a:buSzPct val="89583"/>
              <a:buFont typeface="Wingdings"/>
              <a:buChar char=""/>
              <a:tabLst>
                <a:tab pos="624205" algn="l"/>
              </a:tabLst>
            </a:pPr>
            <a:r>
              <a:rPr sz="2400" dirty="0">
                <a:latin typeface="Palatino Linotype"/>
                <a:cs typeface="Palatino Linotype"/>
              </a:rPr>
              <a:t>Sales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Presentation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ct val="100000"/>
              </a:lnSpc>
              <a:spcBef>
                <a:spcPts val="1440"/>
              </a:spcBef>
              <a:buClr>
                <a:srgbClr val="5FB5CC"/>
              </a:buClr>
              <a:buSzPct val="89583"/>
              <a:buFont typeface="Wingdings"/>
              <a:buChar char=""/>
              <a:tabLst>
                <a:tab pos="62420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Educational </a:t>
            </a:r>
            <a:r>
              <a:rPr sz="2400" dirty="0">
                <a:latin typeface="Palatino Linotype"/>
                <a:cs typeface="Palatino Linotype"/>
              </a:rPr>
              <a:t>Lectures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5181600" y="0"/>
                  </a:lnTo>
                  <a:lnTo>
                    <a:pt x="51816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4495800" cy="533400"/>
            </a:xfrm>
            <a:custGeom>
              <a:avLst/>
              <a:gdLst/>
              <a:ahLst/>
              <a:cxnLst/>
              <a:rect l="l" t="t" r="r" b="b"/>
              <a:pathLst>
                <a:path w="4495800" h="533400">
                  <a:moveTo>
                    <a:pt x="44958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495800" y="5334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371346"/>
            <a:ext cx="4495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95"/>
              </a:spcBef>
            </a:pPr>
            <a:r>
              <a:rPr dirty="0"/>
              <a:t>REFERENCE</a:t>
            </a:r>
            <a:r>
              <a:rPr spc="-60" dirty="0"/>
              <a:t> </a:t>
            </a:r>
            <a:r>
              <a:rPr dirty="0"/>
              <a:t>PRODUCTS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62009" y="6352743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540" y="1918461"/>
            <a:ext cx="7354570" cy="350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61925" indent="-457834">
              <a:lnSpc>
                <a:spcPct val="100000"/>
              </a:lnSpc>
              <a:spcBef>
                <a:spcPts val="10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Often used </a:t>
            </a:r>
            <a:r>
              <a:rPr sz="2400" dirty="0">
                <a:latin typeface="Palatino Linotype"/>
                <a:cs typeface="Palatino Linotype"/>
              </a:rPr>
              <a:t>for </a:t>
            </a:r>
            <a:r>
              <a:rPr sz="2400" spc="-5" dirty="0">
                <a:latin typeface="Palatino Linotype"/>
                <a:cs typeface="Palatino Linotype"/>
              </a:rPr>
              <a:t>answering </a:t>
            </a:r>
            <a:r>
              <a:rPr sz="2400" dirty="0">
                <a:latin typeface="Palatino Linotype"/>
                <a:cs typeface="Palatino Linotype"/>
              </a:rPr>
              <a:t>specific </a:t>
            </a:r>
            <a:r>
              <a:rPr sz="2400" spc="-5" dirty="0">
                <a:latin typeface="Palatino Linotype"/>
                <a:cs typeface="Palatino Linotype"/>
              </a:rPr>
              <a:t>questions </a:t>
            </a:r>
            <a:r>
              <a:rPr sz="2400" dirty="0">
                <a:latin typeface="Palatino Linotype"/>
                <a:cs typeface="Palatino Linotype"/>
              </a:rPr>
              <a:t>or for  </a:t>
            </a:r>
            <a:r>
              <a:rPr sz="2400" spc="-5" dirty="0">
                <a:latin typeface="Palatino Linotype"/>
                <a:cs typeface="Palatino Linotype"/>
              </a:rPr>
              <a:t>general browsing </a:t>
            </a:r>
            <a:r>
              <a:rPr sz="2400" dirty="0">
                <a:latin typeface="Palatino Linotype"/>
                <a:cs typeface="Palatino Linotype"/>
              </a:rPr>
              <a:t>of </a:t>
            </a:r>
            <a:r>
              <a:rPr sz="2400" spc="-5" dirty="0">
                <a:latin typeface="Palatino Linotype"/>
                <a:cs typeface="Palatino Linotype"/>
              </a:rPr>
              <a:t>information. (stored </a:t>
            </a:r>
            <a:r>
              <a:rPr sz="2400" dirty="0">
                <a:latin typeface="Palatino Linotype"/>
                <a:cs typeface="Palatino Linotype"/>
              </a:rPr>
              <a:t>on CD/  DVD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ROM)</a:t>
            </a:r>
            <a:endParaRPr sz="24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spcBef>
                <a:spcPts val="144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Palatino Linotype"/>
                <a:cs typeface="Palatino Linotype"/>
              </a:rPr>
              <a:t>Characteristic of reference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product:</a:t>
            </a:r>
            <a:endParaRPr sz="24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445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400" dirty="0">
                <a:latin typeface="Palatino Linotype"/>
                <a:cs typeface="Palatino Linotype"/>
              </a:rPr>
              <a:t>Used </a:t>
            </a:r>
            <a:r>
              <a:rPr sz="2400" spc="-5" dirty="0">
                <a:latin typeface="Palatino Linotype"/>
                <a:cs typeface="Palatino Linotype"/>
              </a:rPr>
              <a:t>by wide range </a:t>
            </a:r>
            <a:r>
              <a:rPr sz="2400" dirty="0">
                <a:latin typeface="Palatino Linotype"/>
                <a:cs typeface="Palatino Linotype"/>
              </a:rPr>
              <a:t>of </a:t>
            </a:r>
            <a:r>
              <a:rPr sz="2400" spc="-5" dirty="0">
                <a:latin typeface="Palatino Linotype"/>
                <a:cs typeface="Palatino Linotype"/>
              </a:rPr>
              <a:t>user </a:t>
            </a:r>
            <a:r>
              <a:rPr sz="2400" dirty="0">
                <a:latin typeface="Palatino Linotype"/>
                <a:cs typeface="Palatino Linotype"/>
              </a:rPr>
              <a:t>(small –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adult)(E.g.:</a:t>
            </a:r>
            <a:endParaRPr sz="2400">
              <a:latin typeface="Palatino Linotype"/>
              <a:cs typeface="Palatino Linotype"/>
            </a:endParaRPr>
          </a:p>
          <a:p>
            <a:pPr marL="927100">
              <a:lnSpc>
                <a:spcPct val="100000"/>
              </a:lnSpc>
            </a:pPr>
            <a:r>
              <a:rPr sz="2400" spc="-5" dirty="0">
                <a:latin typeface="Palatino Linotype"/>
                <a:cs typeface="Palatino Linotype"/>
              </a:rPr>
              <a:t>Britannica)</a:t>
            </a:r>
            <a:endParaRPr sz="2400">
              <a:latin typeface="Palatino Linotype"/>
              <a:cs typeface="Palatino Linotype"/>
            </a:endParaRPr>
          </a:p>
          <a:p>
            <a:pPr marL="927100" marR="742950" lvl="1" indent="-457200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927100" algn="l"/>
                <a:tab pos="927735" algn="l"/>
                <a:tab pos="593217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Ha</a:t>
            </a:r>
            <a:r>
              <a:rPr sz="2400" spc="-45" dirty="0">
                <a:latin typeface="Palatino Linotype"/>
                <a:cs typeface="Palatino Linotype"/>
              </a:rPr>
              <a:t>v</a:t>
            </a:r>
            <a:r>
              <a:rPr sz="2400" dirty="0">
                <a:latin typeface="Palatino Linotype"/>
                <a:cs typeface="Palatino Linotype"/>
              </a:rPr>
              <a:t>e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nav</a:t>
            </a:r>
            <a:r>
              <a:rPr sz="2400" spc="-10" dirty="0">
                <a:latin typeface="Palatino Linotype"/>
                <a:cs typeface="Palatino Linotype"/>
              </a:rPr>
              <a:t>i</a:t>
            </a:r>
            <a:r>
              <a:rPr sz="2400" spc="-5" dirty="0">
                <a:latin typeface="Palatino Linotype"/>
                <a:cs typeface="Palatino Linotype"/>
              </a:rPr>
              <a:t>gati</a:t>
            </a:r>
            <a:r>
              <a:rPr sz="2400" spc="-10" dirty="0">
                <a:latin typeface="Palatino Linotype"/>
                <a:cs typeface="Palatino Linotype"/>
              </a:rPr>
              <a:t>o</a:t>
            </a:r>
            <a:r>
              <a:rPr sz="2400" spc="-5" dirty="0">
                <a:latin typeface="Palatino Linotype"/>
                <a:cs typeface="Palatino Linotype"/>
              </a:rPr>
              <a:t>na</a:t>
            </a:r>
            <a:r>
              <a:rPr sz="2400" dirty="0">
                <a:latin typeface="Palatino Linotype"/>
                <a:cs typeface="Palatino Linotype"/>
              </a:rPr>
              <a:t>l</a:t>
            </a:r>
            <a:r>
              <a:rPr sz="2400" spc="3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m</a:t>
            </a:r>
            <a:r>
              <a:rPr sz="2400" spc="5" dirty="0">
                <a:latin typeface="Palatino Linotype"/>
                <a:cs typeface="Palatino Linotype"/>
              </a:rPr>
              <a:t>e</a:t>
            </a:r>
            <a:r>
              <a:rPr sz="2400" spc="-5" dirty="0">
                <a:latin typeface="Palatino Linotype"/>
                <a:cs typeface="Palatino Linotype"/>
              </a:rPr>
              <a:t>nu(E.g.</a:t>
            </a:r>
            <a:r>
              <a:rPr sz="2400" dirty="0">
                <a:latin typeface="Palatino Linotype"/>
                <a:cs typeface="Palatino Linotype"/>
              </a:rPr>
              <a:t>:</a:t>
            </a:r>
            <a:r>
              <a:rPr sz="2400" spc="-5" dirty="0">
                <a:latin typeface="Palatino Linotype"/>
                <a:cs typeface="Palatino Linotype"/>
              </a:rPr>
              <a:t> G</a:t>
            </a:r>
            <a:r>
              <a:rPr sz="2400" dirty="0">
                <a:latin typeface="Palatino Linotype"/>
                <a:cs typeface="Palatino Linotype"/>
              </a:rPr>
              <a:t>PS),	</a:t>
            </a:r>
            <a:r>
              <a:rPr sz="2400" spc="-5" dirty="0">
                <a:latin typeface="Palatino Linotype"/>
                <a:cs typeface="Palatino Linotype"/>
              </a:rPr>
              <a:t>book  marking.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5181600" y="0"/>
                  </a:lnTo>
                  <a:lnTo>
                    <a:pt x="51816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4495800" cy="533400"/>
            </a:xfrm>
            <a:custGeom>
              <a:avLst/>
              <a:gdLst/>
              <a:ahLst/>
              <a:cxnLst/>
              <a:rect l="l" t="t" r="r" b="b"/>
              <a:pathLst>
                <a:path w="4495800" h="533400">
                  <a:moveTo>
                    <a:pt x="44958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495800" y="5334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383537"/>
            <a:ext cx="4495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3240" algn="ctr">
              <a:lnSpc>
                <a:spcPct val="100000"/>
              </a:lnSpc>
              <a:spcBef>
                <a:spcPts val="95"/>
              </a:spcBef>
            </a:pPr>
            <a:r>
              <a:rPr dirty="0"/>
              <a:t>REFERENCE</a:t>
            </a:r>
            <a:r>
              <a:rPr spc="-75" dirty="0"/>
              <a:t> </a:t>
            </a:r>
            <a:r>
              <a:rPr dirty="0"/>
              <a:t>PRODUCTS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4540" y="1936750"/>
            <a:ext cx="1522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Char char="•"/>
              <a:tabLst>
                <a:tab pos="469900" algn="l"/>
                <a:tab pos="470534" algn="l"/>
              </a:tabLst>
            </a:pPr>
            <a:r>
              <a:rPr sz="2000" spc="-5" dirty="0">
                <a:latin typeface="Tahoma"/>
                <a:cs typeface="Tahoma"/>
              </a:rPr>
              <a:t>Example: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2009" y="6352743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0200" y="2286000"/>
            <a:ext cx="6219825" cy="440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22146"/>
              <a:ext cx="9144000" cy="103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6934200" y="0"/>
                  </a:lnTo>
                  <a:lnTo>
                    <a:pt x="69342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00" y="1371600"/>
              <a:ext cx="6248400" cy="533400"/>
            </a:xfrm>
            <a:custGeom>
              <a:avLst/>
              <a:gdLst/>
              <a:ahLst/>
              <a:cxnLst/>
              <a:rect l="l" t="t" r="r" b="b"/>
              <a:pathLst>
                <a:path w="6248400" h="533400">
                  <a:moveTo>
                    <a:pt x="6248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248400" y="5334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940" y="1243599"/>
            <a:ext cx="7716520" cy="39744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14069">
              <a:lnSpc>
                <a:spcPct val="100000"/>
              </a:lnSpc>
              <a:spcBef>
                <a:spcPts val="1490"/>
              </a:spcBef>
            </a:pPr>
            <a:r>
              <a:rPr sz="2400" b="1" i="1" spc="-5" dirty="0">
                <a:latin typeface="Monotype Corsiva"/>
                <a:cs typeface="Monotype Corsiva"/>
              </a:rPr>
              <a:t>EDUCATION </a:t>
            </a:r>
            <a:r>
              <a:rPr sz="2400" b="1" i="1" dirty="0">
                <a:latin typeface="Monotype Corsiva"/>
                <a:cs typeface="Monotype Corsiva"/>
              </a:rPr>
              <a:t>AND TRAINING</a:t>
            </a:r>
            <a:r>
              <a:rPr sz="2400" b="1" i="1" spc="-110" dirty="0">
                <a:latin typeface="Monotype Corsiva"/>
                <a:cs typeface="Monotype Corsiva"/>
              </a:rPr>
              <a:t> </a:t>
            </a:r>
            <a:r>
              <a:rPr sz="2400" b="1" i="1" dirty="0">
                <a:latin typeface="Monotype Corsiva"/>
                <a:cs typeface="Monotype Corsiva"/>
              </a:rPr>
              <a:t>PRODUCTS</a:t>
            </a:r>
            <a:endParaRPr sz="2400">
              <a:latin typeface="Monotype Corsiva"/>
              <a:cs typeface="Monotype Corsiva"/>
            </a:endParaRPr>
          </a:p>
          <a:p>
            <a:pPr marL="469900" marR="320040" indent="-457200">
              <a:lnSpc>
                <a:spcPct val="100000"/>
              </a:lnSpc>
              <a:spcBef>
                <a:spcPts val="1614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Similar to </a:t>
            </a:r>
            <a:r>
              <a:rPr sz="2800" spc="-10" dirty="0">
                <a:latin typeface="Palatino Linotype"/>
                <a:cs typeface="Palatino Linotype"/>
              </a:rPr>
              <a:t>textbook </a:t>
            </a:r>
            <a:r>
              <a:rPr sz="2800" spc="-5" dirty="0">
                <a:latin typeface="Palatino Linotype"/>
                <a:cs typeface="Palatino Linotype"/>
              </a:rPr>
              <a:t>or training manuals </a:t>
            </a:r>
            <a:r>
              <a:rPr sz="2800" spc="-10" dirty="0">
                <a:latin typeface="Palatino Linotype"/>
                <a:cs typeface="Palatino Linotype"/>
              </a:rPr>
              <a:t>but  </a:t>
            </a:r>
            <a:r>
              <a:rPr sz="2800" spc="-15" dirty="0">
                <a:latin typeface="Palatino Linotype"/>
                <a:cs typeface="Palatino Linotype"/>
              </a:rPr>
              <a:t>have </a:t>
            </a:r>
            <a:r>
              <a:rPr sz="2800" spc="-5" dirty="0">
                <a:latin typeface="Palatino Linotype"/>
                <a:cs typeface="Palatino Linotype"/>
              </a:rPr>
              <a:t>added media such as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audio</a:t>
            </a:r>
            <a:r>
              <a:rPr sz="2800" spc="-5" dirty="0">
                <a:latin typeface="Palatino Linotype"/>
                <a:cs typeface="Palatino Linotype"/>
              </a:rPr>
              <a:t>,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animation </a:t>
            </a:r>
            <a:r>
              <a:rPr sz="2800" spc="-5" dirty="0">
                <a:latin typeface="Palatino Linotype"/>
                <a:cs typeface="Palatino Linotype"/>
              </a:rPr>
              <a:t> and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video</a:t>
            </a:r>
            <a:r>
              <a:rPr sz="2800" spc="-5" dirty="0">
                <a:latin typeface="Palatino Linotype"/>
                <a:cs typeface="Palatino Linotype"/>
              </a:rPr>
              <a:t>.</a:t>
            </a:r>
            <a:endParaRPr sz="2800">
              <a:latin typeface="Palatino Linotype"/>
              <a:cs typeface="Palatino Linotype"/>
            </a:endParaRPr>
          </a:p>
          <a:p>
            <a:pPr marL="469900" marR="5080" indent="-457200">
              <a:lnSpc>
                <a:spcPct val="100000"/>
              </a:lnSpc>
              <a:spcBef>
                <a:spcPts val="168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Make up a significant share of </a:t>
            </a:r>
            <a:r>
              <a:rPr sz="2800" spc="-10" dirty="0">
                <a:latin typeface="Palatino Linotype"/>
                <a:cs typeface="Palatino Linotype"/>
              </a:rPr>
              <a:t>the </a:t>
            </a:r>
            <a:r>
              <a:rPr sz="2800" spc="-5" dirty="0">
                <a:latin typeface="Palatino Linotype"/>
                <a:cs typeface="Palatino Linotype"/>
              </a:rPr>
              <a:t>multimedia  market ranging from pre-kindergarten </a:t>
            </a:r>
            <a:r>
              <a:rPr sz="2800" spc="-10" dirty="0">
                <a:latin typeface="Palatino Linotype"/>
                <a:cs typeface="Palatino Linotype"/>
              </a:rPr>
              <a:t>to  </a:t>
            </a:r>
            <a:r>
              <a:rPr sz="2800" spc="-5" dirty="0">
                <a:latin typeface="Palatino Linotype"/>
                <a:cs typeface="Palatino Linotype"/>
              </a:rPr>
              <a:t>postgraduate offerings from </a:t>
            </a:r>
            <a:r>
              <a:rPr sz="2800" spc="-10" dirty="0">
                <a:latin typeface="Palatino Linotype"/>
                <a:cs typeface="Palatino Linotype"/>
              </a:rPr>
              <a:t>technical to  corporate </a:t>
            </a:r>
            <a:r>
              <a:rPr sz="2800" spc="-5" dirty="0">
                <a:latin typeface="Palatino Linotype"/>
                <a:cs typeface="Palatino Linotype"/>
              </a:rPr>
              <a:t>training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products.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2009" y="6352743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1/2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6934200" y="0"/>
                  </a:lnTo>
                  <a:lnTo>
                    <a:pt x="69342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6248400" cy="533400"/>
            </a:xfrm>
            <a:custGeom>
              <a:avLst/>
              <a:gdLst/>
              <a:ahLst/>
              <a:cxnLst/>
              <a:rect l="l" t="t" r="r" b="b"/>
              <a:pathLst>
                <a:path w="6248400" h="533400">
                  <a:moveTo>
                    <a:pt x="6248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248400" y="5334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423161"/>
            <a:ext cx="62484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421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EDUCATION AND TRAINING</a:t>
            </a:r>
            <a:r>
              <a:rPr sz="2200" spc="-100" dirty="0"/>
              <a:t> </a:t>
            </a:r>
            <a:r>
              <a:rPr sz="2200" dirty="0"/>
              <a:t>PRODUCTS…</a:t>
            </a:r>
            <a:endParaRPr sz="2200"/>
          </a:p>
        </p:txBody>
      </p:sp>
      <p:sp>
        <p:nvSpPr>
          <p:cNvPr id="8" name="object 8"/>
          <p:cNvSpPr txBox="1"/>
          <p:nvPr/>
        </p:nvSpPr>
        <p:spPr>
          <a:xfrm>
            <a:off x="535940" y="2012950"/>
            <a:ext cx="133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Tahoma"/>
                <a:cs typeface="Tahoma"/>
              </a:rPr>
              <a:t>Examp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2362200"/>
            <a:ext cx="3271901" cy="2581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8600" y="2362136"/>
            <a:ext cx="4686300" cy="3437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62009" y="6352743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2/2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5181600" y="0"/>
                  </a:lnTo>
                  <a:lnTo>
                    <a:pt x="51816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4495800" cy="533400"/>
            </a:xfrm>
            <a:custGeom>
              <a:avLst/>
              <a:gdLst/>
              <a:ahLst/>
              <a:cxnLst/>
              <a:rect l="l" t="t" r="r" b="b"/>
              <a:pathLst>
                <a:path w="4495800" h="533400">
                  <a:moveTo>
                    <a:pt x="44958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495800" y="5334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383537"/>
            <a:ext cx="4495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36880" algn="ctr">
              <a:lnSpc>
                <a:spcPct val="100000"/>
              </a:lnSpc>
              <a:spcBef>
                <a:spcPts val="95"/>
              </a:spcBef>
            </a:pPr>
            <a:r>
              <a:rPr dirty="0"/>
              <a:t>KIOSK</a:t>
            </a:r>
            <a:r>
              <a:rPr spc="-60" dirty="0"/>
              <a:t> </a:t>
            </a:r>
            <a:r>
              <a:rPr dirty="0"/>
              <a:t>PRODUCTS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4540" y="1918461"/>
            <a:ext cx="8041005" cy="473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432434" indent="-457834">
              <a:lnSpc>
                <a:spcPct val="100000"/>
              </a:lnSpc>
              <a:spcBef>
                <a:spcPts val="10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Palatino Linotype"/>
                <a:cs typeface="Palatino Linotype"/>
              </a:rPr>
              <a:t>A </a:t>
            </a:r>
            <a:r>
              <a:rPr sz="2400" spc="-5" dirty="0">
                <a:latin typeface="Palatino Linotype"/>
                <a:cs typeface="Palatino Linotype"/>
              </a:rPr>
              <a:t>product </a:t>
            </a:r>
            <a:r>
              <a:rPr sz="2400" dirty="0">
                <a:latin typeface="Palatino Linotype"/>
                <a:cs typeface="Palatino Linotype"/>
              </a:rPr>
              <a:t>which </a:t>
            </a:r>
            <a:r>
              <a:rPr sz="2400" spc="-5" dirty="0">
                <a:latin typeface="Palatino Linotype"/>
                <a:cs typeface="Palatino Linotype"/>
              </a:rPr>
              <a:t>is usually stationed </a:t>
            </a:r>
            <a:r>
              <a:rPr sz="2400" dirty="0">
                <a:latin typeface="Palatino Linotype"/>
                <a:cs typeface="Palatino Linotype"/>
              </a:rPr>
              <a:t>at </a:t>
            </a:r>
            <a:r>
              <a:rPr sz="2400" spc="-5" dirty="0">
                <a:latin typeface="Palatino Linotype"/>
                <a:cs typeface="Palatino Linotype"/>
              </a:rPr>
              <a:t>public</a:t>
            </a:r>
            <a:r>
              <a:rPr sz="2400" spc="-17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places  </a:t>
            </a:r>
            <a:r>
              <a:rPr sz="2400" dirty="0">
                <a:latin typeface="Palatino Linotype"/>
                <a:cs typeface="Palatino Linotype"/>
              </a:rPr>
              <a:t>and </a:t>
            </a:r>
            <a:r>
              <a:rPr sz="2400" spc="-5" dirty="0">
                <a:latin typeface="Palatino Linotype"/>
                <a:cs typeface="Palatino Linotype"/>
              </a:rPr>
              <a:t>allow the user to </a:t>
            </a:r>
            <a:r>
              <a:rPr sz="2400" dirty="0">
                <a:latin typeface="Palatino Linotype"/>
                <a:cs typeface="Palatino Linotype"/>
              </a:rPr>
              <a:t>find </a:t>
            </a:r>
            <a:r>
              <a:rPr sz="2400" spc="-5" dirty="0">
                <a:latin typeface="Palatino Linotype"/>
                <a:cs typeface="Palatino Linotype"/>
              </a:rPr>
              <a:t>information </a:t>
            </a:r>
            <a:r>
              <a:rPr sz="2400" spc="-10" dirty="0">
                <a:latin typeface="Palatino Linotype"/>
                <a:cs typeface="Palatino Linotype"/>
              </a:rPr>
              <a:t>interactively  </a:t>
            </a:r>
            <a:r>
              <a:rPr sz="2400" dirty="0">
                <a:latin typeface="Palatino Linotype"/>
                <a:cs typeface="Palatino Linotype"/>
              </a:rPr>
              <a:t>and also </a:t>
            </a:r>
            <a:r>
              <a:rPr sz="2400" spc="-5" dirty="0">
                <a:latin typeface="Palatino Linotype"/>
                <a:cs typeface="Palatino Linotype"/>
              </a:rPr>
              <a:t>other types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transaction.</a:t>
            </a: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Char char="•"/>
            </a:pP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Palatino Linotype"/>
              <a:buChar char="•"/>
            </a:pPr>
            <a:endParaRPr sz="1850">
              <a:latin typeface="Palatino Linotype"/>
              <a:cs typeface="Palatino Linotype"/>
            </a:endParaRPr>
          </a:p>
          <a:p>
            <a:pPr marL="457200" marR="2917190" indent="-457200" algn="r">
              <a:lnSpc>
                <a:spcPct val="100000"/>
              </a:lnSpc>
              <a:buChar char="•"/>
              <a:tabLst>
                <a:tab pos="457200" algn="l"/>
                <a:tab pos="457834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Characteristics </a:t>
            </a:r>
            <a:r>
              <a:rPr sz="2400" dirty="0">
                <a:latin typeface="Palatino Linotype"/>
                <a:cs typeface="Palatino Linotype"/>
              </a:rPr>
              <a:t>of </a:t>
            </a:r>
            <a:r>
              <a:rPr sz="2400" spc="-5" dirty="0">
                <a:latin typeface="Palatino Linotype"/>
                <a:cs typeface="Palatino Linotype"/>
              </a:rPr>
              <a:t>Kiosk</a:t>
            </a:r>
            <a:r>
              <a:rPr sz="2400" spc="-2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Products:-</a:t>
            </a:r>
            <a:endParaRPr sz="2400">
              <a:latin typeface="Palatino Linotype"/>
              <a:cs typeface="Palatino Linotype"/>
            </a:endParaRPr>
          </a:p>
          <a:p>
            <a:pPr marL="456565" marR="2866390" lvl="1" indent="-456565" algn="r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456565" algn="l"/>
                <a:tab pos="457200" algn="l"/>
              </a:tabLst>
            </a:pPr>
            <a:r>
              <a:rPr sz="2400" dirty="0">
                <a:latin typeface="Palatino Linotype"/>
                <a:cs typeface="Palatino Linotype"/>
              </a:rPr>
              <a:t>Limited </a:t>
            </a:r>
            <a:r>
              <a:rPr sz="2400" spc="-5" dirty="0">
                <a:latin typeface="Palatino Linotype"/>
                <a:cs typeface="Palatino Linotype"/>
              </a:rPr>
              <a:t>target users </a:t>
            </a:r>
            <a:r>
              <a:rPr sz="2400" dirty="0">
                <a:latin typeface="Palatino Linotype"/>
                <a:cs typeface="Palatino Linotype"/>
              </a:rPr>
              <a:t>and</a:t>
            </a:r>
            <a:r>
              <a:rPr sz="2400" spc="-4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usage.</a:t>
            </a:r>
            <a:endParaRPr sz="24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400" dirty="0">
                <a:latin typeface="Palatino Linotype"/>
                <a:cs typeface="Palatino Linotype"/>
              </a:rPr>
              <a:t>User friendly and easily </a:t>
            </a:r>
            <a:r>
              <a:rPr sz="2400" spc="-5" dirty="0">
                <a:latin typeface="Palatino Linotype"/>
                <a:cs typeface="Palatino Linotype"/>
              </a:rPr>
              <a:t>used by</a:t>
            </a:r>
            <a:r>
              <a:rPr sz="2400" spc="-55" dirty="0">
                <a:latin typeface="Palatino Linotype"/>
                <a:cs typeface="Palatino Linotype"/>
              </a:rPr>
              <a:t> </a:t>
            </a:r>
            <a:r>
              <a:rPr sz="2400" spc="-30" dirty="0">
                <a:latin typeface="Palatino Linotype"/>
                <a:cs typeface="Palatino Linotype"/>
              </a:rPr>
              <a:t>user.</a:t>
            </a:r>
            <a:endParaRPr sz="24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Fast</a:t>
            </a:r>
            <a:r>
              <a:rPr sz="2400" spc="-2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response.</a:t>
            </a: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>
              <a:latin typeface="Palatino Linotype"/>
              <a:cs typeface="Palatino Linotype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07200" y="2895600"/>
            <a:ext cx="2243201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" y="304800"/>
              <a:ext cx="6619875" cy="904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735960" y="4465828"/>
            <a:ext cx="795020" cy="445134"/>
          </a:xfrm>
          <a:custGeom>
            <a:avLst/>
            <a:gdLst/>
            <a:ahLst/>
            <a:cxnLst/>
            <a:rect l="l" t="t" r="r" b="b"/>
            <a:pathLst>
              <a:path w="795020" h="445135">
                <a:moveTo>
                  <a:pt x="0" y="0"/>
                </a:moveTo>
                <a:lnTo>
                  <a:pt x="795019" y="445008"/>
                </a:lnTo>
              </a:path>
            </a:pathLst>
          </a:custGeom>
          <a:ln w="12700">
            <a:solidFill>
              <a:srgbClr val="55A3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83463" y="1626107"/>
            <a:ext cx="4881880" cy="3769360"/>
            <a:chOff x="283463" y="1626107"/>
            <a:chExt cx="4881880" cy="3769360"/>
          </a:xfrm>
        </p:grpSpPr>
        <p:sp>
          <p:nvSpPr>
            <p:cNvPr id="8" name="object 8"/>
            <p:cNvSpPr/>
            <p:nvPr/>
          </p:nvSpPr>
          <p:spPr>
            <a:xfrm>
              <a:off x="2735961" y="2909188"/>
              <a:ext cx="795020" cy="445134"/>
            </a:xfrm>
            <a:custGeom>
              <a:avLst/>
              <a:gdLst/>
              <a:ahLst/>
              <a:cxnLst/>
              <a:rect l="l" t="t" r="r" b="b"/>
              <a:pathLst>
                <a:path w="795020" h="445135">
                  <a:moveTo>
                    <a:pt x="0" y="445008"/>
                  </a:moveTo>
                  <a:lnTo>
                    <a:pt x="795019" y="0"/>
                  </a:lnTo>
                </a:path>
              </a:pathLst>
            </a:custGeom>
            <a:ln w="12700">
              <a:solidFill>
                <a:srgbClr val="55A3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463" y="2476499"/>
              <a:ext cx="2918460" cy="2918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980" y="2491739"/>
              <a:ext cx="2836430" cy="28365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81756" y="1626107"/>
              <a:ext cx="1783079" cy="17846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4052" y="2093975"/>
              <a:ext cx="1618488" cy="6827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522" y="1642617"/>
              <a:ext cx="1701927" cy="1701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32657" y="2197988"/>
            <a:ext cx="10826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0" i="0" spc="-5" dirty="0">
                <a:solidFill>
                  <a:srgbClr val="FFFFFF"/>
                </a:solidFill>
                <a:latin typeface="Corbel"/>
                <a:cs typeface="Corbel"/>
              </a:rPr>
              <a:t>MU</a:t>
            </a:r>
            <a:r>
              <a:rPr sz="3100" b="0" i="0" spc="-395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3100" b="0" i="0" spc="-10" dirty="0">
                <a:solidFill>
                  <a:srgbClr val="FFFFFF"/>
                </a:solidFill>
                <a:latin typeface="Corbel"/>
                <a:cs typeface="Corbel"/>
              </a:rPr>
              <a:t>TI</a:t>
            </a:r>
            <a:endParaRPr sz="3100">
              <a:latin typeface="Corbel"/>
              <a:cs typeface="Corbe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5158" y="2062099"/>
            <a:ext cx="2232660" cy="78549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41300">
              <a:lnSpc>
                <a:spcPts val="2860"/>
              </a:lnSpc>
              <a:spcBef>
                <a:spcPts val="415"/>
              </a:spcBef>
              <a:buFont typeface="Corbel"/>
              <a:buChar char="•"/>
              <a:tabLst>
                <a:tab pos="241300" algn="l"/>
              </a:tabLst>
            </a:pPr>
            <a:r>
              <a:rPr sz="2600" b="1" spc="-5" dirty="0">
                <a:latin typeface="Corbel"/>
                <a:cs typeface="Corbel"/>
              </a:rPr>
              <a:t>Many </a:t>
            </a:r>
            <a:r>
              <a:rPr sz="2600" b="1" dirty="0">
                <a:latin typeface="Corbel"/>
                <a:cs typeface="Corbel"/>
              </a:rPr>
              <a:t>or</a:t>
            </a:r>
            <a:r>
              <a:rPr sz="2600" b="1" spc="-95" dirty="0">
                <a:latin typeface="Corbel"/>
                <a:cs typeface="Corbel"/>
              </a:rPr>
              <a:t> </a:t>
            </a:r>
            <a:r>
              <a:rPr sz="2600" b="1" spc="-5" dirty="0">
                <a:latin typeface="Corbel"/>
                <a:cs typeface="Corbel"/>
              </a:rPr>
              <a:t>more  than</a:t>
            </a:r>
            <a:r>
              <a:rPr sz="2600" b="1" spc="-25" dirty="0">
                <a:latin typeface="Corbel"/>
                <a:cs typeface="Corbel"/>
              </a:rPr>
              <a:t> </a:t>
            </a:r>
            <a:r>
              <a:rPr sz="2600" b="1" dirty="0">
                <a:latin typeface="Corbel"/>
                <a:cs typeface="Corbel"/>
              </a:rPr>
              <a:t>one</a:t>
            </a:r>
            <a:endParaRPr sz="2600">
              <a:latin typeface="Corbel"/>
              <a:cs typeface="Corbe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81755" y="4459223"/>
            <a:ext cx="1827530" cy="1784985"/>
            <a:chOff x="3381755" y="4459223"/>
            <a:chExt cx="1827530" cy="1784985"/>
          </a:xfrm>
        </p:grpSpPr>
        <p:sp>
          <p:nvSpPr>
            <p:cNvPr id="17" name="object 17"/>
            <p:cNvSpPr/>
            <p:nvPr/>
          </p:nvSpPr>
          <p:spPr>
            <a:xfrm>
              <a:off x="3381755" y="4459223"/>
              <a:ext cx="1783079" cy="17846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18331" y="4927091"/>
              <a:ext cx="1790700" cy="6827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2522" y="4475606"/>
              <a:ext cx="1701927" cy="17018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86936" y="5031181"/>
            <a:ext cx="11747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>
                <a:solidFill>
                  <a:srgbClr val="FFFFFF"/>
                </a:solidFill>
                <a:latin typeface="Corbel"/>
                <a:cs typeface="Corbel"/>
              </a:rPr>
              <a:t>MED</a:t>
            </a:r>
            <a:r>
              <a:rPr sz="3100" spc="-2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3100" spc="-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endParaRPr sz="3100">
              <a:latin typeface="Corbel"/>
              <a:cs typeface="Corbe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35929" y="4895850"/>
            <a:ext cx="2299970" cy="78549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144780">
              <a:lnSpc>
                <a:spcPts val="2860"/>
              </a:lnSpc>
              <a:spcBef>
                <a:spcPts val="415"/>
              </a:spcBef>
              <a:buFont typeface="Corbel"/>
              <a:buChar char="•"/>
              <a:tabLst>
                <a:tab pos="386080" algn="l"/>
              </a:tabLst>
            </a:pPr>
            <a:r>
              <a:rPr sz="2600" b="1" spc="-5" dirty="0">
                <a:latin typeface="Corbel"/>
                <a:cs typeface="Corbel"/>
              </a:rPr>
              <a:t>Medium </a:t>
            </a:r>
            <a:r>
              <a:rPr sz="2600" b="1" dirty="0">
                <a:latin typeface="Corbel"/>
                <a:cs typeface="Corbel"/>
              </a:rPr>
              <a:t>of  </a:t>
            </a:r>
            <a:r>
              <a:rPr sz="2600" b="1" spc="-5" dirty="0">
                <a:latin typeface="Corbel"/>
                <a:cs typeface="Corbel"/>
              </a:rPr>
              <a:t>Communication</a:t>
            </a:r>
            <a:endParaRPr sz="2600">
              <a:latin typeface="Corbel"/>
              <a:cs typeface="Corbe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29328" y="3704590"/>
            <a:ext cx="552450" cy="439420"/>
            <a:chOff x="4029328" y="3704590"/>
            <a:chExt cx="552450" cy="439420"/>
          </a:xfrm>
        </p:grpSpPr>
        <p:sp>
          <p:nvSpPr>
            <p:cNvPr id="23" name="object 23"/>
            <p:cNvSpPr/>
            <p:nvPr/>
          </p:nvSpPr>
          <p:spPr>
            <a:xfrm>
              <a:off x="4053332" y="3728720"/>
              <a:ext cx="504190" cy="391160"/>
            </a:xfrm>
            <a:custGeom>
              <a:avLst/>
              <a:gdLst/>
              <a:ahLst/>
              <a:cxnLst/>
              <a:rect l="l" t="t" r="r" b="b"/>
              <a:pathLst>
                <a:path w="504189" h="391160">
                  <a:moveTo>
                    <a:pt x="503936" y="133350"/>
                  </a:moveTo>
                  <a:lnTo>
                    <a:pt x="314706" y="133350"/>
                  </a:lnTo>
                  <a:lnTo>
                    <a:pt x="314706" y="0"/>
                  </a:lnTo>
                  <a:lnTo>
                    <a:pt x="189230" y="0"/>
                  </a:lnTo>
                  <a:lnTo>
                    <a:pt x="189230" y="133350"/>
                  </a:lnTo>
                  <a:lnTo>
                    <a:pt x="0" y="133350"/>
                  </a:lnTo>
                  <a:lnTo>
                    <a:pt x="0" y="257810"/>
                  </a:lnTo>
                  <a:lnTo>
                    <a:pt x="189230" y="257810"/>
                  </a:lnTo>
                  <a:lnTo>
                    <a:pt x="189230" y="391160"/>
                  </a:lnTo>
                  <a:lnTo>
                    <a:pt x="314706" y="391160"/>
                  </a:lnTo>
                  <a:lnTo>
                    <a:pt x="314706" y="257810"/>
                  </a:lnTo>
                  <a:lnTo>
                    <a:pt x="503936" y="257810"/>
                  </a:lnTo>
                  <a:lnTo>
                    <a:pt x="503936" y="13335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29329" y="3704590"/>
              <a:ext cx="552450" cy="439420"/>
            </a:xfrm>
            <a:custGeom>
              <a:avLst/>
              <a:gdLst/>
              <a:ahLst/>
              <a:cxnLst/>
              <a:rect l="l" t="t" r="r" b="b"/>
              <a:pathLst>
                <a:path w="552450" h="439420">
                  <a:moveTo>
                    <a:pt x="513588" y="171450"/>
                  </a:moveTo>
                  <a:lnTo>
                    <a:pt x="503936" y="171450"/>
                  </a:lnTo>
                  <a:lnTo>
                    <a:pt x="503936" y="181610"/>
                  </a:lnTo>
                  <a:lnTo>
                    <a:pt x="503936" y="259080"/>
                  </a:lnTo>
                  <a:lnTo>
                    <a:pt x="314706" y="259080"/>
                  </a:lnTo>
                  <a:lnTo>
                    <a:pt x="314706" y="267970"/>
                  </a:lnTo>
                  <a:lnTo>
                    <a:pt x="314706" y="391160"/>
                  </a:lnTo>
                  <a:lnTo>
                    <a:pt x="237236" y="391160"/>
                  </a:lnTo>
                  <a:lnTo>
                    <a:pt x="237236" y="267970"/>
                  </a:lnTo>
                  <a:lnTo>
                    <a:pt x="237236" y="259080"/>
                  </a:lnTo>
                  <a:lnTo>
                    <a:pt x="48006" y="259080"/>
                  </a:lnTo>
                  <a:lnTo>
                    <a:pt x="48006" y="181610"/>
                  </a:lnTo>
                  <a:lnTo>
                    <a:pt x="237236" y="181610"/>
                  </a:lnTo>
                  <a:lnTo>
                    <a:pt x="237236" y="171450"/>
                  </a:lnTo>
                  <a:lnTo>
                    <a:pt x="237236" y="48260"/>
                  </a:lnTo>
                  <a:lnTo>
                    <a:pt x="314706" y="48260"/>
                  </a:lnTo>
                  <a:lnTo>
                    <a:pt x="314706" y="171450"/>
                  </a:lnTo>
                  <a:lnTo>
                    <a:pt x="314706" y="181610"/>
                  </a:lnTo>
                  <a:lnTo>
                    <a:pt x="503936" y="181610"/>
                  </a:lnTo>
                  <a:lnTo>
                    <a:pt x="503936" y="171450"/>
                  </a:lnTo>
                  <a:lnTo>
                    <a:pt x="324358" y="171450"/>
                  </a:lnTo>
                  <a:lnTo>
                    <a:pt x="324358" y="48260"/>
                  </a:lnTo>
                  <a:lnTo>
                    <a:pt x="324358" y="38100"/>
                  </a:lnTo>
                  <a:lnTo>
                    <a:pt x="227584" y="38100"/>
                  </a:lnTo>
                  <a:lnTo>
                    <a:pt x="227584" y="48260"/>
                  </a:lnTo>
                  <a:lnTo>
                    <a:pt x="227584" y="171450"/>
                  </a:lnTo>
                  <a:lnTo>
                    <a:pt x="38354" y="171450"/>
                  </a:lnTo>
                  <a:lnTo>
                    <a:pt x="38354" y="181610"/>
                  </a:lnTo>
                  <a:lnTo>
                    <a:pt x="38354" y="259080"/>
                  </a:lnTo>
                  <a:lnTo>
                    <a:pt x="38354" y="267970"/>
                  </a:lnTo>
                  <a:lnTo>
                    <a:pt x="227584" y="267970"/>
                  </a:lnTo>
                  <a:lnTo>
                    <a:pt x="227584" y="391160"/>
                  </a:lnTo>
                  <a:lnTo>
                    <a:pt x="227584" y="401320"/>
                  </a:lnTo>
                  <a:lnTo>
                    <a:pt x="324358" y="401320"/>
                  </a:lnTo>
                  <a:lnTo>
                    <a:pt x="324358" y="391160"/>
                  </a:lnTo>
                  <a:lnTo>
                    <a:pt x="324358" y="267970"/>
                  </a:lnTo>
                  <a:lnTo>
                    <a:pt x="513588" y="267970"/>
                  </a:lnTo>
                  <a:lnTo>
                    <a:pt x="513588" y="259080"/>
                  </a:lnTo>
                  <a:lnTo>
                    <a:pt x="513588" y="181610"/>
                  </a:lnTo>
                  <a:lnTo>
                    <a:pt x="513588" y="171450"/>
                  </a:lnTo>
                  <a:close/>
                </a:path>
                <a:path w="552450" h="439420">
                  <a:moveTo>
                    <a:pt x="551942" y="133350"/>
                  </a:moveTo>
                  <a:lnTo>
                    <a:pt x="523113" y="133350"/>
                  </a:lnTo>
                  <a:lnTo>
                    <a:pt x="523113" y="161290"/>
                  </a:lnTo>
                  <a:lnTo>
                    <a:pt x="523113" y="278130"/>
                  </a:lnTo>
                  <a:lnTo>
                    <a:pt x="333883" y="278130"/>
                  </a:lnTo>
                  <a:lnTo>
                    <a:pt x="333883" y="306070"/>
                  </a:lnTo>
                  <a:lnTo>
                    <a:pt x="333883" y="411480"/>
                  </a:lnTo>
                  <a:lnTo>
                    <a:pt x="218059" y="411480"/>
                  </a:lnTo>
                  <a:lnTo>
                    <a:pt x="218059" y="306070"/>
                  </a:lnTo>
                  <a:lnTo>
                    <a:pt x="218059" y="278130"/>
                  </a:lnTo>
                  <a:lnTo>
                    <a:pt x="28829" y="278130"/>
                  </a:lnTo>
                  <a:lnTo>
                    <a:pt x="28829" y="161290"/>
                  </a:lnTo>
                  <a:lnTo>
                    <a:pt x="218059" y="161290"/>
                  </a:lnTo>
                  <a:lnTo>
                    <a:pt x="218059" y="133350"/>
                  </a:lnTo>
                  <a:lnTo>
                    <a:pt x="218059" y="27940"/>
                  </a:lnTo>
                  <a:lnTo>
                    <a:pt x="333883" y="27940"/>
                  </a:lnTo>
                  <a:lnTo>
                    <a:pt x="333883" y="133350"/>
                  </a:lnTo>
                  <a:lnTo>
                    <a:pt x="333883" y="161290"/>
                  </a:lnTo>
                  <a:lnTo>
                    <a:pt x="523113" y="161290"/>
                  </a:lnTo>
                  <a:lnTo>
                    <a:pt x="523113" y="133350"/>
                  </a:lnTo>
                  <a:lnTo>
                    <a:pt x="362712" y="133350"/>
                  </a:lnTo>
                  <a:lnTo>
                    <a:pt x="362712" y="27940"/>
                  </a:lnTo>
                  <a:lnTo>
                    <a:pt x="362712" y="0"/>
                  </a:lnTo>
                  <a:lnTo>
                    <a:pt x="189230" y="0"/>
                  </a:lnTo>
                  <a:lnTo>
                    <a:pt x="189230" y="27940"/>
                  </a:lnTo>
                  <a:lnTo>
                    <a:pt x="189230" y="133350"/>
                  </a:lnTo>
                  <a:lnTo>
                    <a:pt x="0" y="133350"/>
                  </a:lnTo>
                  <a:lnTo>
                    <a:pt x="0" y="161290"/>
                  </a:lnTo>
                  <a:lnTo>
                    <a:pt x="0" y="278130"/>
                  </a:lnTo>
                  <a:lnTo>
                    <a:pt x="0" y="306070"/>
                  </a:lnTo>
                  <a:lnTo>
                    <a:pt x="189230" y="306070"/>
                  </a:lnTo>
                  <a:lnTo>
                    <a:pt x="189230" y="411480"/>
                  </a:lnTo>
                  <a:lnTo>
                    <a:pt x="189230" y="439420"/>
                  </a:lnTo>
                  <a:lnTo>
                    <a:pt x="362712" y="439420"/>
                  </a:lnTo>
                  <a:lnTo>
                    <a:pt x="362712" y="411480"/>
                  </a:lnTo>
                  <a:lnTo>
                    <a:pt x="362712" y="306070"/>
                  </a:lnTo>
                  <a:lnTo>
                    <a:pt x="551942" y="306070"/>
                  </a:lnTo>
                  <a:lnTo>
                    <a:pt x="551942" y="278130"/>
                  </a:lnTo>
                  <a:lnTo>
                    <a:pt x="551942" y="161290"/>
                  </a:lnTo>
                  <a:lnTo>
                    <a:pt x="551942" y="133350"/>
                  </a:lnTo>
                  <a:close/>
                </a:path>
              </a:pathLst>
            </a:custGeom>
            <a:solidFill>
              <a:srgbClr val="AF7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5181600" y="0"/>
                  </a:lnTo>
                  <a:lnTo>
                    <a:pt x="51816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4495800" cy="533400"/>
            </a:xfrm>
            <a:custGeom>
              <a:avLst/>
              <a:gdLst/>
              <a:ahLst/>
              <a:cxnLst/>
              <a:rect l="l" t="t" r="r" b="b"/>
              <a:pathLst>
                <a:path w="4495800" h="533400">
                  <a:moveTo>
                    <a:pt x="44958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495800" y="5334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95"/>
              </a:spcBef>
            </a:pPr>
            <a:r>
              <a:rPr dirty="0"/>
              <a:t>KIOSK</a:t>
            </a:r>
            <a:r>
              <a:rPr spc="-60" dirty="0"/>
              <a:t> </a:t>
            </a:r>
            <a:r>
              <a:rPr dirty="0"/>
              <a:t>PRODUCTS….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4540" y="1769825"/>
            <a:ext cx="8041005" cy="48831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95"/>
              </a:spcBef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Palatino Linotype"/>
                <a:cs typeface="Palatino Linotype"/>
              </a:rPr>
              <a:t>Categories of</a:t>
            </a:r>
            <a:r>
              <a:rPr sz="2000" spc="-40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Kiosk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spc="-10" dirty="0">
                <a:latin typeface="Palatino Linotype"/>
                <a:cs typeface="Palatino Linotype"/>
              </a:rPr>
              <a:t>Point </a:t>
            </a:r>
            <a:r>
              <a:rPr sz="2000" dirty="0">
                <a:latin typeface="Palatino Linotype"/>
                <a:cs typeface="Palatino Linotype"/>
              </a:rPr>
              <a:t>Of</a:t>
            </a:r>
            <a:r>
              <a:rPr sz="2000" spc="-4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Information</a:t>
            </a:r>
            <a:endParaRPr sz="2000">
              <a:latin typeface="Palatino Linotype"/>
              <a:cs typeface="Palatino Linotype"/>
            </a:endParaRPr>
          </a:p>
          <a:p>
            <a:pPr marL="1384300" lvl="2" indent="-457834">
              <a:lnSpc>
                <a:spcPct val="100000"/>
              </a:lnSpc>
              <a:spcBef>
                <a:spcPts val="1200"/>
              </a:spcBef>
              <a:buFont typeface="Wingdings"/>
              <a:buChar char=""/>
              <a:tabLst>
                <a:tab pos="1384300" algn="l"/>
                <a:tab pos="1384935" algn="l"/>
              </a:tabLst>
            </a:pPr>
            <a:r>
              <a:rPr sz="2000" dirty="0">
                <a:latin typeface="Palatino Linotype"/>
                <a:cs typeface="Palatino Linotype"/>
              </a:rPr>
              <a:t>Provide certain information ( map, </a:t>
            </a:r>
            <a:r>
              <a:rPr sz="2000" spc="-5" dirty="0">
                <a:latin typeface="Palatino Linotype"/>
                <a:cs typeface="Palatino Linotype"/>
              </a:rPr>
              <a:t>timetable</a:t>
            </a:r>
            <a:r>
              <a:rPr sz="2000" spc="-10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spc="-15" dirty="0">
                <a:latin typeface="Palatino Linotype"/>
                <a:cs typeface="Palatino Linotype"/>
              </a:rPr>
              <a:t>Point </a:t>
            </a:r>
            <a:r>
              <a:rPr sz="2000" spc="-5" dirty="0">
                <a:latin typeface="Palatino Linotype"/>
                <a:cs typeface="Palatino Linotype"/>
              </a:rPr>
              <a:t>Of </a:t>
            </a:r>
            <a:r>
              <a:rPr sz="2000" dirty="0">
                <a:latin typeface="Palatino Linotype"/>
                <a:cs typeface="Palatino Linotype"/>
              </a:rPr>
              <a:t>Sales</a:t>
            </a:r>
            <a:r>
              <a:rPr sz="2000" spc="-2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System</a:t>
            </a:r>
            <a:endParaRPr sz="2000">
              <a:latin typeface="Palatino Linotype"/>
              <a:cs typeface="Palatino Linotype"/>
            </a:endParaRPr>
          </a:p>
          <a:p>
            <a:pPr marL="1384300" lvl="2" indent="-457834">
              <a:lnSpc>
                <a:spcPct val="100000"/>
              </a:lnSpc>
              <a:spcBef>
                <a:spcPts val="1200"/>
              </a:spcBef>
              <a:buFont typeface="Wingdings"/>
              <a:buChar char=""/>
              <a:tabLst>
                <a:tab pos="1384300" algn="l"/>
                <a:tab pos="1384935" algn="l"/>
              </a:tabLst>
            </a:pPr>
            <a:r>
              <a:rPr sz="2000" dirty="0">
                <a:latin typeface="Palatino Linotype"/>
                <a:cs typeface="Palatino Linotype"/>
              </a:rPr>
              <a:t>Allow </a:t>
            </a:r>
            <a:r>
              <a:rPr sz="2000" spc="-5" dirty="0">
                <a:latin typeface="Palatino Linotype"/>
                <a:cs typeface="Palatino Linotype"/>
              </a:rPr>
              <a:t>users to purchase </a:t>
            </a:r>
            <a:r>
              <a:rPr sz="2000" dirty="0">
                <a:latin typeface="Palatino Linotype"/>
                <a:cs typeface="Palatino Linotype"/>
              </a:rPr>
              <a:t>or make</a:t>
            </a:r>
            <a:r>
              <a:rPr sz="2000" spc="-11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orders</a:t>
            </a:r>
            <a:endParaRPr sz="2000">
              <a:latin typeface="Palatino Linotype"/>
              <a:cs typeface="Palatino Linotype"/>
            </a:endParaRPr>
          </a:p>
          <a:p>
            <a:pPr lvl="2">
              <a:lnSpc>
                <a:spcPct val="100000"/>
              </a:lnSpc>
              <a:buFont typeface="Wingdings"/>
              <a:buChar char=""/>
            </a:pPr>
            <a:endParaRPr sz="2300">
              <a:latin typeface="Palatino Linotype"/>
              <a:cs typeface="Palatino Linotype"/>
            </a:endParaRPr>
          </a:p>
          <a:p>
            <a:pPr marL="469900" indent="-457834">
              <a:lnSpc>
                <a:spcPct val="100000"/>
              </a:lnSpc>
              <a:spcBef>
                <a:spcPts val="1700"/>
              </a:spcBef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Palatino Linotype"/>
                <a:cs typeface="Palatino Linotype"/>
              </a:rPr>
              <a:t>Example </a:t>
            </a:r>
            <a:r>
              <a:rPr sz="2000" spc="-5" dirty="0">
                <a:latin typeface="Palatino Linotype"/>
                <a:cs typeface="Palatino Linotype"/>
              </a:rPr>
              <a:t>of Kiosk</a:t>
            </a:r>
            <a:r>
              <a:rPr sz="2000" spc="-2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Products:-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dirty="0">
                <a:latin typeface="Palatino Linotype"/>
                <a:cs typeface="Palatino Linotype"/>
              </a:rPr>
              <a:t>Instant Photo</a:t>
            </a:r>
            <a:r>
              <a:rPr sz="2000" spc="-4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Booth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dirty="0">
                <a:latin typeface="Palatino Linotype"/>
                <a:cs typeface="Palatino Linotype"/>
              </a:rPr>
              <a:t>Banking </a:t>
            </a:r>
            <a:r>
              <a:rPr sz="2000" spc="-5" dirty="0">
                <a:latin typeface="Palatino Linotype"/>
                <a:cs typeface="Palatino Linotype"/>
              </a:rPr>
              <a:t>Kiosk </a:t>
            </a:r>
            <a:r>
              <a:rPr sz="2000" dirty="0">
                <a:latin typeface="Palatino Linotype"/>
                <a:cs typeface="Palatino Linotype"/>
              </a:rPr>
              <a:t>(money deposit,</a:t>
            </a:r>
            <a:r>
              <a:rPr sz="2000" spc="-7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cheque)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spc="-5" dirty="0">
                <a:latin typeface="Palatino Linotype"/>
                <a:cs typeface="Palatino Linotype"/>
              </a:rPr>
              <a:t>University </a:t>
            </a:r>
            <a:r>
              <a:rPr sz="2000" dirty="0">
                <a:latin typeface="Palatino Linotype"/>
                <a:cs typeface="Palatino Linotype"/>
              </a:rPr>
              <a:t>Information</a:t>
            </a:r>
            <a:r>
              <a:rPr sz="2000" spc="-75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Kiosk</a:t>
            </a:r>
            <a:endParaRPr sz="2000">
              <a:latin typeface="Palatino Linotype"/>
              <a:cs typeface="Palatino Linotype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1800" spc="-5" dirty="0">
                <a:latin typeface="Arial"/>
                <a:cs typeface="Arial"/>
              </a:rPr>
              <a:t>2/2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05600" y="3200400"/>
            <a:ext cx="22860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01740" y="4875274"/>
            <a:ext cx="2622804" cy="1924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905000"/>
            <a:chOff x="0" y="0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6858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0"/>
                  </a:lnTo>
                  <a:close/>
                </a:path>
                <a:path w="9144000" h="44450">
                  <a:moveTo>
                    <a:pt x="9144000" y="0"/>
                  </a:moveTo>
                  <a:lnTo>
                    <a:pt x="6019800" y="0"/>
                  </a:lnTo>
                  <a:lnTo>
                    <a:pt x="601980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" y="133350"/>
              <a:ext cx="754380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371600"/>
              <a:ext cx="5334000" cy="533400"/>
            </a:xfrm>
            <a:custGeom>
              <a:avLst/>
              <a:gdLst/>
              <a:ahLst/>
              <a:cxnLst/>
              <a:rect l="l" t="t" r="r" b="b"/>
              <a:pathLst>
                <a:path w="5334000" h="533400">
                  <a:moveTo>
                    <a:pt x="5334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4000" y="5334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371346"/>
            <a:ext cx="5334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315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ENTERTAINMENT &amp;</a:t>
            </a:r>
            <a:r>
              <a:rPr spc="-70" dirty="0"/>
              <a:t> </a:t>
            </a:r>
            <a:r>
              <a:rPr spc="-5" dirty="0"/>
              <a:t>GAMES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95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/>
              <a:t>Most</a:t>
            </a:r>
            <a:r>
              <a:rPr spc="-30" dirty="0"/>
              <a:t> </a:t>
            </a:r>
            <a:r>
              <a:rPr spc="-5" dirty="0"/>
              <a:t>popular</a:t>
            </a:r>
          </a:p>
          <a:p>
            <a:pPr marL="469900" indent="-457834">
              <a:lnSpc>
                <a:spcPct val="100000"/>
              </a:lnSpc>
              <a:spcBef>
                <a:spcPts val="1205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/>
              <a:t>Shipped in </a:t>
            </a:r>
            <a:r>
              <a:rPr spc="-5" dirty="0"/>
              <a:t>the </a:t>
            </a:r>
            <a:r>
              <a:rPr dirty="0"/>
              <a:t>form of </a:t>
            </a:r>
            <a:r>
              <a:rPr spc="-5" dirty="0"/>
              <a:t>Interactive </a:t>
            </a:r>
            <a:r>
              <a:rPr dirty="0"/>
              <a:t>CD / DVD</a:t>
            </a:r>
            <a:r>
              <a:rPr spc="-95" dirty="0"/>
              <a:t> </a:t>
            </a:r>
            <a:r>
              <a:rPr dirty="0"/>
              <a:t>ROM.</a:t>
            </a:r>
          </a:p>
          <a:p>
            <a:pPr marL="469900" indent="-457834">
              <a:lnSpc>
                <a:spcPct val="100000"/>
              </a:lnSpc>
              <a:spcBef>
                <a:spcPts val="1200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/>
              <a:t>Characteristics of E &amp; G</a:t>
            </a:r>
            <a:r>
              <a:rPr spc="-80" dirty="0"/>
              <a:t> </a:t>
            </a:r>
            <a:r>
              <a:rPr dirty="0"/>
              <a:t>Products:-</a:t>
            </a: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dirty="0">
                <a:latin typeface="Palatino Linotype"/>
                <a:cs typeface="Palatino Linotype"/>
              </a:rPr>
              <a:t>Requires constant feedback and </a:t>
            </a:r>
            <a:r>
              <a:rPr sz="2000" spc="-5" dirty="0">
                <a:latin typeface="Palatino Linotype"/>
                <a:cs typeface="Palatino Linotype"/>
              </a:rPr>
              <a:t>interaction </a:t>
            </a:r>
            <a:r>
              <a:rPr sz="2000" dirty="0">
                <a:latin typeface="Palatino Linotype"/>
                <a:cs typeface="Palatino Linotype"/>
              </a:rPr>
              <a:t>with </a:t>
            </a:r>
            <a:r>
              <a:rPr sz="2000" spc="-5" dirty="0">
                <a:latin typeface="Palatino Linotype"/>
                <a:cs typeface="Palatino Linotype"/>
              </a:rPr>
              <a:t>the</a:t>
            </a:r>
            <a:r>
              <a:rPr sz="2000" spc="-75" dirty="0">
                <a:latin typeface="Palatino Linotype"/>
                <a:cs typeface="Palatino Linotype"/>
              </a:rPr>
              <a:t> </a:t>
            </a:r>
            <a:r>
              <a:rPr sz="2000" spc="-25" dirty="0">
                <a:latin typeface="Palatino Linotype"/>
                <a:cs typeface="Palatino Linotype"/>
              </a:rPr>
              <a:t>user.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dirty="0">
                <a:latin typeface="Palatino Linotype"/>
                <a:cs typeface="Palatino Linotype"/>
              </a:rPr>
              <a:t>Challenging and sometimes intriguing for</a:t>
            </a:r>
            <a:r>
              <a:rPr sz="2000" spc="-100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user</a:t>
            </a:r>
            <a:endParaRPr sz="2000">
              <a:latin typeface="Palatino Linotype"/>
              <a:cs typeface="Palatino Linotype"/>
            </a:endParaRPr>
          </a:p>
          <a:p>
            <a:pPr marL="927100" lvl="1" indent="-457834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927100" algn="l"/>
                <a:tab pos="927735" algn="l"/>
              </a:tabLst>
            </a:pPr>
            <a:r>
              <a:rPr sz="2000" dirty="0">
                <a:latin typeface="Palatino Linotype"/>
                <a:cs typeface="Palatino Linotype"/>
              </a:rPr>
              <a:t>Enabled </a:t>
            </a:r>
            <a:r>
              <a:rPr sz="2000" spc="-5" dirty="0">
                <a:latin typeface="Palatino Linotype"/>
                <a:cs typeface="Palatino Linotype"/>
              </a:rPr>
              <a:t>online play </a:t>
            </a:r>
            <a:r>
              <a:rPr sz="2000" dirty="0">
                <a:latin typeface="Palatino Linotype"/>
                <a:cs typeface="Palatino Linotype"/>
              </a:rPr>
              <a:t>for </a:t>
            </a:r>
            <a:r>
              <a:rPr sz="2000" spc="-5" dirty="0">
                <a:latin typeface="Palatino Linotype"/>
                <a:cs typeface="Palatino Linotype"/>
              </a:rPr>
              <a:t>more than one user</a:t>
            </a:r>
            <a:r>
              <a:rPr sz="2000" spc="-4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experience.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9625" y="5114925"/>
            <a:ext cx="2568575" cy="1543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2751" y="5025961"/>
            <a:ext cx="1851025" cy="1474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75" y="0"/>
            <a:ext cx="7972425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236" y="1826513"/>
            <a:ext cx="769747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105" marR="481965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Refers </a:t>
            </a:r>
            <a:r>
              <a:rPr sz="3200" spc="-5" dirty="0">
                <a:latin typeface="Palatino Linotype"/>
                <a:cs typeface="Palatino Linotype"/>
              </a:rPr>
              <a:t>to creation, </a:t>
            </a:r>
            <a:r>
              <a:rPr sz="3200" dirty="0">
                <a:latin typeface="Palatino Linotype"/>
                <a:cs typeface="Palatino Linotype"/>
              </a:rPr>
              <a:t>Storage and  manipulation of </a:t>
            </a:r>
            <a:r>
              <a:rPr sz="3200" spc="-5" dirty="0">
                <a:latin typeface="Palatino Linotype"/>
                <a:cs typeface="Palatino Linotype"/>
              </a:rPr>
              <a:t>pictures </a:t>
            </a:r>
            <a:r>
              <a:rPr sz="3200" dirty="0">
                <a:latin typeface="Palatino Linotype"/>
                <a:cs typeface="Palatino Linotype"/>
              </a:rPr>
              <a:t>and drawing  </a:t>
            </a:r>
            <a:r>
              <a:rPr sz="3200" spc="-5" dirty="0">
                <a:latin typeface="Palatino Linotype"/>
                <a:cs typeface="Palatino Linotype"/>
              </a:rPr>
              <a:t>using </a:t>
            </a:r>
            <a:r>
              <a:rPr sz="3200" dirty="0">
                <a:latin typeface="Palatino Linotype"/>
                <a:cs typeface="Palatino Linotype"/>
              </a:rPr>
              <a:t>a digital</a:t>
            </a:r>
            <a:r>
              <a:rPr sz="3200" spc="-25" dirty="0">
                <a:latin typeface="Palatino Linotype"/>
                <a:cs typeface="Palatino Linotype"/>
              </a:rPr>
              <a:t> </a:t>
            </a:r>
            <a:r>
              <a:rPr sz="3200" spc="-20" dirty="0">
                <a:latin typeface="Palatino Linotype"/>
                <a:cs typeface="Palatino Linotype"/>
              </a:rPr>
              <a:t>computer.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Effective tool for </a:t>
            </a:r>
            <a:r>
              <a:rPr sz="3200" dirty="0">
                <a:latin typeface="Palatino Linotype"/>
                <a:cs typeface="Palatino Linotype"/>
              </a:rPr>
              <a:t>presenting</a:t>
            </a:r>
            <a:r>
              <a:rPr sz="3200" spc="-25" dirty="0">
                <a:latin typeface="Palatino Linotype"/>
                <a:cs typeface="Palatino Linotype"/>
              </a:rPr>
              <a:t> </a:t>
            </a:r>
            <a:r>
              <a:rPr sz="3200" spc="-5" dirty="0">
                <a:latin typeface="Palatino Linotype"/>
                <a:cs typeface="Palatino Linotype"/>
              </a:rPr>
              <a:t>information.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Computer aided</a:t>
            </a:r>
            <a:r>
              <a:rPr sz="3200" spc="-4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design.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Computer aided</a:t>
            </a:r>
            <a:r>
              <a:rPr sz="3200" spc="-4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manufacturing.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5876" y="4722874"/>
            <a:ext cx="3278124" cy="2049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410200"/>
            <a:chOff x="0" y="0"/>
            <a:chExt cx="9144000" cy="5410200"/>
          </a:xfrm>
        </p:grpSpPr>
        <p:sp>
          <p:nvSpPr>
            <p:cNvPr id="3" name="object 3"/>
            <p:cNvSpPr/>
            <p:nvPr/>
          </p:nvSpPr>
          <p:spPr>
            <a:xfrm>
              <a:off x="1028700" y="0"/>
              <a:ext cx="7419975" cy="1647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38800" y="1676400"/>
              <a:ext cx="3175000" cy="3733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8236" y="2211798"/>
            <a:ext cx="4942205" cy="257492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10"/>
              </a:spcBef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Simple</a:t>
            </a:r>
            <a:r>
              <a:rPr sz="3200" spc="-30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or</a:t>
            </a:r>
            <a:endParaRPr sz="3200">
              <a:latin typeface="Palatino Linotype"/>
              <a:cs typeface="Palatino Linotype"/>
            </a:endParaRPr>
          </a:p>
          <a:p>
            <a:pPr marL="698500" lvl="1" indent="-348615">
              <a:lnSpc>
                <a:spcPct val="100000"/>
              </a:lnSpc>
              <a:spcBef>
                <a:spcPts val="700"/>
              </a:spcBef>
              <a:buClr>
                <a:srgbClr val="5FB5CC"/>
              </a:buClr>
              <a:buSzPct val="89285"/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800" spc="-15" dirty="0">
                <a:latin typeface="Palatino Linotype"/>
                <a:cs typeface="Palatino Linotype"/>
              </a:rPr>
              <a:t>Active </a:t>
            </a:r>
            <a:r>
              <a:rPr sz="2800" spc="-5" dirty="0">
                <a:latin typeface="Palatino Linotype"/>
                <a:cs typeface="Palatino Linotype"/>
              </a:rPr>
              <a:t>Computer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Graphics</a:t>
            </a:r>
            <a:endParaRPr sz="28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har char="•"/>
            </a:pPr>
            <a:endParaRPr sz="295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Interactive </a:t>
            </a:r>
            <a:r>
              <a:rPr sz="3200" dirty="0">
                <a:latin typeface="Palatino Linotype"/>
                <a:cs typeface="Palatino Linotype"/>
              </a:rPr>
              <a:t>or</a:t>
            </a:r>
            <a:endParaRPr sz="3200">
              <a:latin typeface="Palatino Linotype"/>
              <a:cs typeface="Palatino Linotype"/>
            </a:endParaRPr>
          </a:p>
          <a:p>
            <a:pPr marL="889000" lvl="1" indent="-229235">
              <a:lnSpc>
                <a:spcPct val="100000"/>
              </a:lnSpc>
              <a:spcBef>
                <a:spcPts val="635"/>
              </a:spcBef>
              <a:buClr>
                <a:srgbClr val="E66C7C"/>
              </a:buClr>
              <a:buFont typeface="Arial"/>
              <a:buChar char="•"/>
              <a:tabLst>
                <a:tab pos="889635" algn="l"/>
              </a:tabLst>
            </a:pPr>
            <a:r>
              <a:rPr sz="2400" spc="-10" dirty="0">
                <a:latin typeface="Palatino Linotype"/>
                <a:cs typeface="Palatino Linotype"/>
              </a:rPr>
              <a:t>passive </a:t>
            </a:r>
            <a:r>
              <a:rPr sz="2400" spc="-5" dirty="0">
                <a:latin typeface="Palatino Linotype"/>
                <a:cs typeface="Palatino Linotype"/>
              </a:rPr>
              <a:t>computer</a:t>
            </a:r>
            <a:r>
              <a:rPr sz="2400" spc="-4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graphics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594" y="1796034"/>
            <a:ext cx="1075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heavy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</a:t>
            </a:r>
            <a:r>
              <a:rPr sz="2400" i="1" u="heavy" spc="-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</a:t>
            </a:r>
            <a:r>
              <a:rPr sz="2400" i="1" u="heavy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ss</a:t>
            </a:r>
            <a:r>
              <a:rPr sz="2400" i="1" u="heavy" spc="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i</a:t>
            </a:r>
            <a:r>
              <a:rPr sz="2400" i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ve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812" y="2085064"/>
            <a:ext cx="3564254" cy="33680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415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Control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ts val="2245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dirty="0">
                <a:latin typeface="Palatino Linotype"/>
                <a:cs typeface="Palatino Linotype"/>
              </a:rPr>
              <a:t>No</a:t>
            </a:r>
            <a:r>
              <a:rPr sz="2000" spc="-25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Control</a:t>
            </a:r>
            <a:endParaRPr sz="2000">
              <a:latin typeface="Palatino Linotype"/>
              <a:cs typeface="Palatino Linotype"/>
            </a:endParaRPr>
          </a:p>
          <a:p>
            <a:pPr marL="332740" indent="-320040">
              <a:lnSpc>
                <a:spcPts val="2725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Communication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ts val="2240"/>
              </a:lnSpc>
              <a:spcBef>
                <a:spcPts val="265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spc="-5" dirty="0">
                <a:latin typeface="Palatino Linotype"/>
                <a:cs typeface="Palatino Linotype"/>
              </a:rPr>
              <a:t>One </a:t>
            </a:r>
            <a:r>
              <a:rPr sz="2000" spc="-50" dirty="0">
                <a:latin typeface="Palatino Linotype"/>
                <a:cs typeface="Palatino Linotype"/>
              </a:rPr>
              <a:t>Way</a:t>
            </a:r>
            <a:r>
              <a:rPr sz="2000" spc="-30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Communication</a:t>
            </a:r>
            <a:endParaRPr sz="2000">
              <a:latin typeface="Palatino Linotype"/>
              <a:cs typeface="Palatino Linotype"/>
            </a:endParaRPr>
          </a:p>
          <a:p>
            <a:pPr marL="332740" indent="-320040">
              <a:lnSpc>
                <a:spcPts val="2720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Interaction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ts val="2280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dirty="0">
                <a:latin typeface="Palatino Linotype"/>
                <a:cs typeface="Palatino Linotype"/>
              </a:rPr>
              <a:t>No </a:t>
            </a:r>
            <a:r>
              <a:rPr sz="2000" spc="-5" dirty="0">
                <a:latin typeface="Palatino Linotype"/>
                <a:cs typeface="Palatino Linotype"/>
              </a:rPr>
              <a:t>Interaction b/w</a:t>
            </a:r>
            <a:r>
              <a:rPr sz="2000" spc="-5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User</a:t>
            </a:r>
            <a:endParaRPr sz="2000">
              <a:latin typeface="Palatino Linotype"/>
              <a:cs typeface="Palatino Linotype"/>
            </a:endParaRPr>
          </a:p>
          <a:p>
            <a:pPr marL="623570">
              <a:lnSpc>
                <a:spcPts val="2125"/>
              </a:lnSpc>
            </a:pPr>
            <a:r>
              <a:rPr sz="2000" dirty="0">
                <a:latin typeface="Palatino Linotype"/>
                <a:cs typeface="Palatino Linotype"/>
              </a:rPr>
              <a:t>and</a:t>
            </a:r>
            <a:r>
              <a:rPr sz="2000" spc="-30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H/W</a:t>
            </a:r>
            <a:endParaRPr sz="2000">
              <a:latin typeface="Palatino Linotype"/>
              <a:cs typeface="Palatino Linotype"/>
            </a:endParaRPr>
          </a:p>
          <a:p>
            <a:pPr marL="332740" indent="-320040">
              <a:lnSpc>
                <a:spcPts val="2580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Earlier supported</a:t>
            </a:r>
            <a:endParaRPr sz="2400">
              <a:latin typeface="Palatino Linotype"/>
              <a:cs typeface="Palatino Linotype"/>
            </a:endParaRPr>
          </a:p>
          <a:p>
            <a:pPr marL="332740" indent="-320040">
              <a:lnSpc>
                <a:spcPts val="2735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Motion </a:t>
            </a:r>
            <a:r>
              <a:rPr sz="2400" dirty="0">
                <a:latin typeface="Palatino Linotype"/>
                <a:cs typeface="Palatino Linotype"/>
              </a:rPr>
              <a:t>&amp;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Updating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685">
              <a:lnSpc>
                <a:spcPct val="100000"/>
              </a:lnSpc>
              <a:spcBef>
                <a:spcPts val="265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dirty="0">
                <a:latin typeface="Palatino Linotype"/>
                <a:cs typeface="Palatino Linotype"/>
              </a:rPr>
              <a:t>No</a:t>
            </a:r>
            <a:r>
              <a:rPr sz="2000" spc="-2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facility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9871" y="1796034"/>
            <a:ext cx="170180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8355">
              <a:lnSpc>
                <a:spcPts val="2735"/>
              </a:lnSpc>
              <a:spcBef>
                <a:spcPts val="100"/>
              </a:spcBef>
            </a:pPr>
            <a:r>
              <a:rPr sz="2400" b="1" i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Active</a:t>
            </a:r>
            <a:endParaRPr sz="2400">
              <a:latin typeface="Palatino Linotype"/>
              <a:cs typeface="Palatino Linotype"/>
            </a:endParaRPr>
          </a:p>
          <a:p>
            <a:pPr marL="332740" indent="-320675">
              <a:lnSpc>
                <a:spcPts val="2735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Control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9871" y="2524506"/>
            <a:ext cx="3491229" cy="2928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3570" indent="-273050">
              <a:lnSpc>
                <a:spcPts val="2245"/>
              </a:lnSpc>
              <a:spcBef>
                <a:spcPts val="105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dirty="0">
                <a:latin typeface="Palatino Linotype"/>
                <a:cs typeface="Palatino Linotype"/>
              </a:rPr>
              <a:t>Dynamic</a:t>
            </a:r>
            <a:r>
              <a:rPr sz="2000" spc="-30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nature</a:t>
            </a:r>
            <a:endParaRPr sz="2000">
              <a:latin typeface="Palatino Linotype"/>
              <a:cs typeface="Palatino Linotype"/>
            </a:endParaRPr>
          </a:p>
          <a:p>
            <a:pPr marL="332740" indent="-320675">
              <a:lnSpc>
                <a:spcPts val="2725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Communication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050">
              <a:lnSpc>
                <a:spcPts val="2240"/>
              </a:lnSpc>
              <a:spcBef>
                <a:spcPts val="265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spc="-30" dirty="0">
                <a:latin typeface="Palatino Linotype"/>
                <a:cs typeface="Palatino Linotype"/>
              </a:rPr>
              <a:t>2-Way</a:t>
            </a:r>
            <a:r>
              <a:rPr sz="2000" spc="-45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Communication</a:t>
            </a:r>
            <a:endParaRPr sz="2000">
              <a:latin typeface="Palatino Linotype"/>
              <a:cs typeface="Palatino Linotype"/>
            </a:endParaRPr>
          </a:p>
          <a:p>
            <a:pPr marL="332740" indent="-320675">
              <a:lnSpc>
                <a:spcPts val="2720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Interaction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050">
              <a:lnSpc>
                <a:spcPts val="2280"/>
              </a:lnSpc>
              <a:spcBef>
                <a:spcPts val="270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dirty="0">
                <a:latin typeface="Palatino Linotype"/>
                <a:cs typeface="Palatino Linotype"/>
              </a:rPr>
              <a:t>High </a:t>
            </a:r>
            <a:r>
              <a:rPr sz="2000" spc="-5" dirty="0">
                <a:latin typeface="Palatino Linotype"/>
                <a:cs typeface="Palatino Linotype"/>
              </a:rPr>
              <a:t>bandwidth</a:t>
            </a:r>
            <a:r>
              <a:rPr sz="2000" spc="-60" dirty="0">
                <a:latin typeface="Palatino Linotype"/>
                <a:cs typeface="Palatino Linotype"/>
              </a:rPr>
              <a:t> </a:t>
            </a:r>
            <a:r>
              <a:rPr sz="2000" spc="-5" dirty="0">
                <a:latin typeface="Palatino Linotype"/>
                <a:cs typeface="Palatino Linotype"/>
              </a:rPr>
              <a:t>user</a:t>
            </a:r>
            <a:endParaRPr sz="2000">
              <a:latin typeface="Palatino Linotype"/>
              <a:cs typeface="Palatino Linotype"/>
            </a:endParaRPr>
          </a:p>
          <a:p>
            <a:pPr marL="623570">
              <a:lnSpc>
                <a:spcPts val="2125"/>
              </a:lnSpc>
            </a:pPr>
            <a:r>
              <a:rPr sz="2000" dirty="0">
                <a:latin typeface="Palatino Linotype"/>
                <a:cs typeface="Palatino Linotype"/>
              </a:rPr>
              <a:t>interaction</a:t>
            </a:r>
            <a:endParaRPr sz="2000">
              <a:latin typeface="Palatino Linotype"/>
              <a:cs typeface="Palatino Linotype"/>
            </a:endParaRPr>
          </a:p>
          <a:p>
            <a:pPr marL="332740" indent="-320675">
              <a:lnSpc>
                <a:spcPts val="2580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Modern</a:t>
            </a:r>
            <a:r>
              <a:rPr sz="2400" spc="-10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Applications</a:t>
            </a:r>
            <a:endParaRPr sz="2400">
              <a:latin typeface="Palatino Linotype"/>
              <a:cs typeface="Palatino Linotype"/>
            </a:endParaRPr>
          </a:p>
          <a:p>
            <a:pPr marL="332740" indent="-320675">
              <a:lnSpc>
                <a:spcPts val="2735"/>
              </a:lnSpc>
              <a:buClr>
                <a:srgbClr val="EFAC00"/>
              </a:buClr>
              <a:buSzPct val="79166"/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Motion </a:t>
            </a:r>
            <a:r>
              <a:rPr sz="2400" dirty="0">
                <a:latin typeface="Palatino Linotype"/>
                <a:cs typeface="Palatino Linotype"/>
              </a:rPr>
              <a:t>&amp;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Updation</a:t>
            </a:r>
            <a:endParaRPr sz="2400">
              <a:latin typeface="Palatino Linotype"/>
              <a:cs typeface="Palatino Linotype"/>
            </a:endParaRPr>
          </a:p>
          <a:p>
            <a:pPr marL="623570" lvl="1" indent="-273050">
              <a:lnSpc>
                <a:spcPct val="100000"/>
              </a:lnSpc>
              <a:spcBef>
                <a:spcPts val="265"/>
              </a:spcBef>
              <a:buClr>
                <a:srgbClr val="5FB5CC"/>
              </a:buClr>
              <a:buSzPct val="90000"/>
              <a:buFont typeface="Arial"/>
              <a:buChar char="•"/>
              <a:tabLst>
                <a:tab pos="623570" algn="l"/>
                <a:tab pos="624205" algn="l"/>
              </a:tabLst>
            </a:pPr>
            <a:r>
              <a:rPr sz="2000" dirty="0">
                <a:latin typeface="Palatino Linotype"/>
                <a:cs typeface="Palatino Linotype"/>
              </a:rPr>
              <a:t>2-D, 3-D</a:t>
            </a:r>
            <a:r>
              <a:rPr sz="2000" spc="-90" dirty="0">
                <a:latin typeface="Palatino Linotype"/>
                <a:cs typeface="Palatino Linotype"/>
              </a:rPr>
              <a:t> </a:t>
            </a:r>
            <a:r>
              <a:rPr sz="2000" spc="-15" dirty="0">
                <a:latin typeface="Palatino Linotype"/>
                <a:cs typeface="Palatino Linotype"/>
              </a:rPr>
              <a:t>Transformations</a:t>
            </a:r>
            <a:endParaRPr sz="2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0"/>
            <a:ext cx="8420100" cy="1552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236" y="1826513"/>
            <a:ext cx="733933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User</a:t>
            </a:r>
            <a:r>
              <a:rPr sz="3200" spc="-20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Interface</a:t>
            </a:r>
            <a:endParaRPr sz="3200">
              <a:latin typeface="Palatino Linotype"/>
              <a:cs typeface="Palatino Linotype"/>
            </a:endParaRPr>
          </a:p>
          <a:p>
            <a:pPr marL="332105" marR="508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Interactive </a:t>
            </a:r>
            <a:r>
              <a:rPr sz="3200" dirty="0">
                <a:latin typeface="Palatino Linotype"/>
                <a:cs typeface="Palatino Linotype"/>
              </a:rPr>
              <a:t>Plotting in Science </a:t>
            </a:r>
            <a:r>
              <a:rPr sz="3200" spc="-5" dirty="0">
                <a:latin typeface="Palatino Linotype"/>
                <a:cs typeface="Palatino Linotype"/>
              </a:rPr>
              <a:t>Business  </a:t>
            </a:r>
            <a:r>
              <a:rPr sz="3200" dirty="0">
                <a:latin typeface="Palatino Linotype"/>
                <a:cs typeface="Palatino Linotype"/>
              </a:rPr>
              <a:t>and</a:t>
            </a:r>
            <a:r>
              <a:rPr sz="3200" spc="-30" dirty="0">
                <a:latin typeface="Palatino Linotype"/>
                <a:cs typeface="Palatino Linotype"/>
              </a:rPr>
              <a:t> </a:t>
            </a:r>
            <a:r>
              <a:rPr sz="3200" spc="-35" dirty="0">
                <a:latin typeface="Palatino Linotype"/>
                <a:cs typeface="Palatino Linotype"/>
              </a:rPr>
              <a:t>technology.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Office </a:t>
            </a:r>
            <a:r>
              <a:rPr sz="3200" dirty="0">
                <a:latin typeface="Palatino Linotype"/>
                <a:cs typeface="Palatino Linotype"/>
              </a:rPr>
              <a:t>Automation &amp;</a:t>
            </a:r>
            <a:r>
              <a:rPr sz="3200" spc="-17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E-Publishing.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7080" y="4147947"/>
            <a:ext cx="2303440" cy="2633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133350"/>
            <a:ext cx="3343275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236" y="1826513"/>
            <a:ext cx="6795134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Process</a:t>
            </a:r>
            <a:r>
              <a:rPr sz="3200" spc="-5" dirty="0">
                <a:latin typeface="Palatino Linotype"/>
                <a:cs typeface="Palatino Linotype"/>
              </a:rPr>
              <a:t> Control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Cartography</a:t>
            </a:r>
            <a:endParaRPr sz="3200">
              <a:latin typeface="Palatino Linotype"/>
              <a:cs typeface="Palatino Linotype"/>
            </a:endParaRPr>
          </a:p>
          <a:p>
            <a:pPr marL="332105" marR="508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Simulation, Animation for</a:t>
            </a:r>
            <a:r>
              <a:rPr sz="3200" spc="-215" dirty="0">
                <a:latin typeface="Palatino Linotype"/>
                <a:cs typeface="Palatino Linotype"/>
              </a:rPr>
              <a:t> </a:t>
            </a:r>
            <a:r>
              <a:rPr sz="3200" spc="-5" dirty="0">
                <a:latin typeface="Palatino Linotype"/>
                <a:cs typeface="Palatino Linotype"/>
              </a:rPr>
              <a:t>Scientific  Visualization </a:t>
            </a:r>
            <a:r>
              <a:rPr sz="3200" dirty="0">
                <a:latin typeface="Palatino Linotype"/>
                <a:cs typeface="Palatino Linotype"/>
              </a:rPr>
              <a:t>and</a:t>
            </a:r>
            <a:r>
              <a:rPr sz="3200" spc="-55" dirty="0">
                <a:latin typeface="Palatino Linotype"/>
                <a:cs typeface="Palatino Linotype"/>
              </a:rPr>
              <a:t> </a:t>
            </a:r>
            <a:r>
              <a:rPr sz="3200" spc="-5" dirty="0">
                <a:latin typeface="Palatino Linotype"/>
                <a:cs typeface="Palatino Linotype"/>
              </a:rPr>
              <a:t>Entertainment.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Art and</a:t>
            </a:r>
            <a:r>
              <a:rPr sz="3200" spc="-4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Commerce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2876" y="3884676"/>
            <a:ext cx="3930396" cy="2755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133350"/>
            <a:ext cx="83439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236" y="1826513"/>
            <a:ext cx="565912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Circuit</a:t>
            </a:r>
            <a:r>
              <a:rPr sz="3200" spc="-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Drawings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Real-time</a:t>
            </a:r>
            <a:r>
              <a:rPr sz="3200" spc="-14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Animations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spc="-5" dirty="0">
                <a:latin typeface="Palatino Linotype"/>
                <a:cs typeface="Palatino Linotype"/>
              </a:rPr>
              <a:t>Virtual-Reality</a:t>
            </a:r>
            <a:r>
              <a:rPr sz="3200" spc="-110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Environments</a:t>
            </a:r>
            <a:endParaRPr sz="3200">
              <a:latin typeface="Palatino Linotype"/>
              <a:cs typeface="Palatino Linotype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3200" dirty="0">
                <a:latin typeface="Palatino Linotype"/>
                <a:cs typeface="Palatino Linotype"/>
              </a:rPr>
              <a:t>Architectural</a:t>
            </a:r>
            <a:r>
              <a:rPr sz="3200" spc="-25" dirty="0">
                <a:latin typeface="Palatino Linotype"/>
                <a:cs typeface="Palatino Linotype"/>
              </a:rPr>
              <a:t> </a:t>
            </a:r>
            <a:r>
              <a:rPr sz="3200" dirty="0">
                <a:latin typeface="Palatino Linotype"/>
                <a:cs typeface="Palatino Linotype"/>
              </a:rPr>
              <a:t>Drawings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08676" y="3579876"/>
            <a:ext cx="3660648" cy="30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33350"/>
            <a:ext cx="83439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2472" y="2228595"/>
            <a:ext cx="3027426" cy="3943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" y="1611375"/>
            <a:ext cx="4773930" cy="3137535"/>
          </a:xfrm>
          <a:custGeom>
            <a:avLst/>
            <a:gdLst/>
            <a:ahLst/>
            <a:cxnLst/>
            <a:rect l="l" t="t" r="r" b="b"/>
            <a:pathLst>
              <a:path w="4773930" h="3137535">
                <a:moveTo>
                  <a:pt x="4773676" y="0"/>
                </a:moveTo>
                <a:lnTo>
                  <a:pt x="0" y="0"/>
                </a:lnTo>
                <a:lnTo>
                  <a:pt x="0" y="3137408"/>
                </a:lnTo>
                <a:lnTo>
                  <a:pt x="4773676" y="3137408"/>
                </a:lnTo>
                <a:lnTo>
                  <a:pt x="4773676" y="0"/>
                </a:lnTo>
                <a:close/>
              </a:path>
            </a:pathLst>
          </a:custGeom>
          <a:solidFill>
            <a:srgbClr val="FBE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17472" y="2254376"/>
            <a:ext cx="3556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33"/>
                </a:solidFill>
                <a:latin typeface="Arial"/>
                <a:cs typeface="Arial"/>
              </a:rPr>
              <a:t>Software: AutoCAD and 3D Studio</a:t>
            </a:r>
            <a:r>
              <a:rPr sz="1600" spc="-90" dirty="0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33"/>
                </a:solidFill>
                <a:latin typeface="Arial"/>
                <a:cs typeface="Arial"/>
              </a:rPr>
              <a:t>Max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8875" y="66675"/>
            <a:ext cx="4314825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2416556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30017" y="1676400"/>
            <a:ext cx="3699510" cy="1246505"/>
          </a:xfrm>
          <a:prstGeom prst="rect">
            <a:avLst/>
          </a:prstGeom>
          <a:solidFill>
            <a:srgbClr val="FBEDDF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Times New Roman"/>
              <a:cs typeface="Times New Roman"/>
            </a:endParaRPr>
          </a:p>
          <a:p>
            <a:pPr marL="1412875" marR="382905" indent="-563880">
              <a:lnSpc>
                <a:spcPct val="100000"/>
              </a:lnSpc>
            </a:pPr>
            <a:r>
              <a:rPr sz="1600" spc="-5" dirty="0">
                <a:solidFill>
                  <a:srgbClr val="000033"/>
                </a:solidFill>
                <a:latin typeface="Arial"/>
                <a:cs typeface="Arial"/>
              </a:rPr>
              <a:t>Software: AutoCAD and</a:t>
            </a:r>
            <a:r>
              <a:rPr sz="1600" spc="-114" dirty="0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33"/>
                </a:solidFill>
                <a:latin typeface="Arial"/>
                <a:cs typeface="Arial"/>
              </a:rPr>
              <a:t>3D  Studio Max</a:t>
            </a:r>
            <a:r>
              <a:rPr sz="1600" spc="-20" dirty="0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33"/>
                </a:solidFill>
                <a:latin typeface="Arial"/>
                <a:cs typeface="Arial"/>
              </a:rPr>
              <a:t>R2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4648200"/>
            <a:ext cx="1371600" cy="128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6872" y="4506489"/>
            <a:ext cx="1908927" cy="1710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200" y="5029200"/>
            <a:ext cx="3352800" cy="876300"/>
          </a:xfrm>
          <a:prstGeom prst="rect">
            <a:avLst/>
          </a:prstGeom>
          <a:solidFill>
            <a:srgbClr val="FBEDDF"/>
          </a:solidFill>
        </p:spPr>
        <p:txBody>
          <a:bodyPr vert="horz" wrap="square" lIns="0" tIns="39370" rIns="0" bIns="0" rtlCol="0">
            <a:spAutoFit/>
          </a:bodyPr>
          <a:lstStyle/>
          <a:p>
            <a:pPr marL="808990">
              <a:lnSpc>
                <a:spcPct val="100000"/>
              </a:lnSpc>
              <a:spcBef>
                <a:spcPts val="310"/>
              </a:spcBef>
            </a:pPr>
            <a:r>
              <a:rPr sz="2000" spc="-30" dirty="0">
                <a:solidFill>
                  <a:srgbClr val="5FB5CC"/>
                </a:solidFill>
                <a:latin typeface="Arial"/>
                <a:cs typeface="Arial"/>
              </a:rPr>
              <a:t>Towards</a:t>
            </a:r>
            <a:r>
              <a:rPr sz="2000" spc="-60" dirty="0">
                <a:solidFill>
                  <a:srgbClr val="5FB5C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FB5CC"/>
                </a:solidFill>
                <a:latin typeface="Arial"/>
                <a:cs typeface="Arial"/>
              </a:rPr>
              <a:t>Virtual</a:t>
            </a:r>
            <a:endParaRPr sz="2000">
              <a:latin typeface="Arial"/>
              <a:cs typeface="Arial"/>
            </a:endParaRPr>
          </a:p>
          <a:p>
            <a:pPr marL="868680">
              <a:lnSpc>
                <a:spcPct val="100000"/>
              </a:lnSpc>
            </a:pPr>
            <a:r>
              <a:rPr sz="2000" dirty="0">
                <a:solidFill>
                  <a:srgbClr val="5FB5CC"/>
                </a:solidFill>
                <a:latin typeface="Arial"/>
                <a:cs typeface="Arial"/>
              </a:rPr>
              <a:t>Manufacturing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" y="133350"/>
            <a:ext cx="8934450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1763" y="1656333"/>
            <a:ext cx="7403465" cy="463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indent="-457834">
              <a:lnSpc>
                <a:spcPct val="100000"/>
              </a:lnSpc>
              <a:spcBef>
                <a:spcPts val="95"/>
              </a:spcBef>
              <a:buClr>
                <a:srgbClr val="EFAC00"/>
              </a:buClr>
              <a:buSzPct val="80357"/>
              <a:buFont typeface="Wingdings"/>
              <a:buChar char=""/>
              <a:tabLst>
                <a:tab pos="588645" algn="l"/>
                <a:tab pos="58928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Multimedia is a combination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of</a:t>
            </a:r>
            <a:endParaRPr sz="2800">
              <a:latin typeface="Palatino Linotype"/>
              <a:cs typeface="Palatino Linotype"/>
            </a:endParaRPr>
          </a:p>
          <a:p>
            <a:pPr marL="588645" marR="508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Palatino Linotype"/>
                <a:cs typeface="Palatino Linotype"/>
              </a:rPr>
              <a:t>text, </a:t>
            </a:r>
            <a:r>
              <a:rPr sz="2800" spc="-10" dirty="0">
                <a:latin typeface="Palatino Linotype"/>
                <a:cs typeface="Palatino Linotype"/>
              </a:rPr>
              <a:t>graphic, </a:t>
            </a:r>
            <a:r>
              <a:rPr sz="2800" spc="-5" dirty="0">
                <a:latin typeface="Palatino Linotype"/>
                <a:cs typeface="Palatino Linotype"/>
              </a:rPr>
              <a:t>sound, animation, and video  that is </a:t>
            </a:r>
            <a:r>
              <a:rPr sz="2800" spc="-10" dirty="0">
                <a:latin typeface="Palatino Linotype"/>
                <a:cs typeface="Palatino Linotype"/>
              </a:rPr>
              <a:t>delivered interactively </a:t>
            </a:r>
            <a:r>
              <a:rPr sz="2800" spc="-5" dirty="0">
                <a:latin typeface="Palatino Linotype"/>
                <a:cs typeface="Palatino Linotype"/>
              </a:rPr>
              <a:t>to </a:t>
            </a:r>
            <a:r>
              <a:rPr sz="2800" spc="-10" dirty="0">
                <a:latin typeface="Palatino Linotype"/>
                <a:cs typeface="Palatino Linotype"/>
              </a:rPr>
              <a:t>the </a:t>
            </a:r>
            <a:r>
              <a:rPr sz="2800" spc="-5" dirty="0">
                <a:latin typeface="Palatino Linotype"/>
                <a:cs typeface="Palatino Linotype"/>
              </a:rPr>
              <a:t>user </a:t>
            </a:r>
            <a:r>
              <a:rPr sz="2800" spc="-10" dirty="0">
                <a:latin typeface="Palatino Linotype"/>
                <a:cs typeface="Palatino Linotype"/>
              </a:rPr>
              <a:t>by  </a:t>
            </a:r>
            <a:r>
              <a:rPr sz="2800" spc="-5" dirty="0">
                <a:latin typeface="Palatino Linotype"/>
                <a:cs typeface="Palatino Linotype"/>
              </a:rPr>
              <a:t>electronic or digitally manipulated</a:t>
            </a:r>
            <a:r>
              <a:rPr sz="2800" spc="-5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means.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Palatino Linotype"/>
              <a:cs typeface="Palatino Linotype"/>
            </a:endParaRPr>
          </a:p>
          <a:p>
            <a:pPr marL="527685" indent="-515620">
              <a:lnSpc>
                <a:spcPct val="100000"/>
              </a:lnSpc>
              <a:buClr>
                <a:srgbClr val="EFAC00"/>
              </a:buClr>
              <a:buSzPct val="80357"/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Multimedia </a:t>
            </a:r>
            <a:r>
              <a:rPr sz="2800" spc="-10" dirty="0">
                <a:latin typeface="Palatino Linotype"/>
                <a:cs typeface="Palatino Linotype"/>
              </a:rPr>
              <a:t>includes </a:t>
            </a:r>
            <a:r>
              <a:rPr sz="2800" spc="-5" dirty="0">
                <a:latin typeface="Palatino Linotype"/>
                <a:cs typeface="Palatino Linotype"/>
              </a:rPr>
              <a:t>a combination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of</a:t>
            </a:r>
            <a:endParaRPr sz="2800">
              <a:latin typeface="Palatino Linotype"/>
              <a:cs typeface="Palatino Linotype"/>
            </a:endParaRPr>
          </a:p>
          <a:p>
            <a:pPr marL="927100" lvl="1" indent="-514350">
              <a:lnSpc>
                <a:spcPct val="100000"/>
              </a:lnSpc>
              <a:spcBef>
                <a:spcPts val="67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927100" algn="l"/>
                <a:tab pos="927735" algn="l"/>
              </a:tabLst>
            </a:pPr>
            <a:r>
              <a:rPr sz="2800" spc="-50" dirty="0">
                <a:latin typeface="Palatino Linotype"/>
                <a:cs typeface="Palatino Linotype"/>
              </a:rPr>
              <a:t>Text</a:t>
            </a:r>
            <a:endParaRPr sz="2800">
              <a:latin typeface="Palatino Linotype"/>
              <a:cs typeface="Palatino Linotype"/>
            </a:endParaRPr>
          </a:p>
          <a:p>
            <a:pPr marL="927100" lvl="1" indent="-514350">
              <a:lnSpc>
                <a:spcPct val="100000"/>
              </a:lnSpc>
              <a:spcBef>
                <a:spcPts val="67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927100" algn="l"/>
                <a:tab pos="9277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Audio</a:t>
            </a:r>
            <a:endParaRPr sz="2800">
              <a:latin typeface="Palatino Linotype"/>
              <a:cs typeface="Palatino Linotype"/>
            </a:endParaRPr>
          </a:p>
          <a:p>
            <a:pPr marL="927100" lvl="1" indent="-514350">
              <a:lnSpc>
                <a:spcPct val="100000"/>
              </a:lnSpc>
              <a:spcBef>
                <a:spcPts val="675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927100" algn="l"/>
                <a:tab pos="9277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Still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images</a:t>
            </a:r>
            <a:endParaRPr sz="2800">
              <a:latin typeface="Palatino Linotype"/>
              <a:cs typeface="Palatino Linotype"/>
            </a:endParaRPr>
          </a:p>
          <a:p>
            <a:pPr marL="927100" lvl="1" indent="-514350">
              <a:lnSpc>
                <a:spcPct val="100000"/>
              </a:lnSpc>
              <a:spcBef>
                <a:spcPts val="670"/>
              </a:spcBef>
              <a:buClr>
                <a:srgbClr val="5FB5CC"/>
              </a:buClr>
              <a:buSzPct val="89285"/>
              <a:buFont typeface="Wingdings"/>
              <a:buChar char=""/>
              <a:tabLst>
                <a:tab pos="927100" algn="l"/>
                <a:tab pos="927735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Animation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spc="-5" dirty="0">
                <a:latin typeface="Palatino Linotype"/>
                <a:cs typeface="Palatino Linotype"/>
              </a:rPr>
              <a:t>video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629400"/>
            <a:chOff x="0" y="0"/>
            <a:chExt cx="9144000" cy="6629400"/>
          </a:xfrm>
        </p:grpSpPr>
        <p:sp>
          <p:nvSpPr>
            <p:cNvPr id="3" name="object 3"/>
            <p:cNvSpPr/>
            <p:nvPr/>
          </p:nvSpPr>
          <p:spPr>
            <a:xfrm>
              <a:off x="1143000" y="304800"/>
              <a:ext cx="6886575" cy="914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57800" y="1295400"/>
              <a:ext cx="2209800" cy="533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8236" y="1593850"/>
            <a:ext cx="3531235" cy="47815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32105" marR="144780" indent="-320040">
              <a:lnSpc>
                <a:spcPct val="80100"/>
              </a:lnSpc>
              <a:spcBef>
                <a:spcPts val="670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dirty="0">
                <a:latin typeface="Palatino Linotype"/>
                <a:cs typeface="Palatino Linotype"/>
              </a:rPr>
              <a:t>Computer </a:t>
            </a:r>
            <a:r>
              <a:rPr sz="2400" spc="-5" dirty="0">
                <a:latin typeface="Palatino Linotype"/>
                <a:cs typeface="Palatino Linotype"/>
              </a:rPr>
              <a:t>Graphics is  </a:t>
            </a:r>
            <a:r>
              <a:rPr sz="2400" dirty="0">
                <a:latin typeface="Palatino Linotype"/>
                <a:cs typeface="Palatino Linotype"/>
              </a:rPr>
              <a:t>almost </a:t>
            </a:r>
            <a:r>
              <a:rPr sz="2400" spc="-5" dirty="0">
                <a:latin typeface="Palatino Linotype"/>
                <a:cs typeface="Palatino Linotype"/>
              </a:rPr>
              <a:t>used </a:t>
            </a:r>
            <a:r>
              <a:rPr sz="2400" dirty="0">
                <a:latin typeface="Palatino Linotype"/>
                <a:cs typeface="Palatino Linotype"/>
              </a:rPr>
              <a:t>in </a:t>
            </a:r>
            <a:r>
              <a:rPr sz="2400" spc="-10" dirty="0">
                <a:latin typeface="Palatino Linotype"/>
                <a:cs typeface="Palatino Linotype"/>
              </a:rPr>
              <a:t>every  </a:t>
            </a:r>
            <a:r>
              <a:rPr sz="2400" dirty="0">
                <a:latin typeface="Palatino Linotype"/>
                <a:cs typeface="Palatino Linotype"/>
              </a:rPr>
              <a:t>field </a:t>
            </a:r>
            <a:r>
              <a:rPr sz="2400" spc="-5" dirty="0">
                <a:latin typeface="Palatino Linotype"/>
                <a:cs typeface="Palatino Linotype"/>
              </a:rPr>
              <a:t>to teach and</a:t>
            </a:r>
            <a:r>
              <a:rPr sz="2400" spc="-6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train</a:t>
            </a:r>
            <a:endParaRPr sz="2400">
              <a:latin typeface="Palatino Linotype"/>
              <a:cs typeface="Palatino Linotype"/>
            </a:endParaRPr>
          </a:p>
          <a:p>
            <a:pPr marL="332740" indent="-320040">
              <a:lnSpc>
                <a:spcPts val="2590"/>
              </a:lnSpc>
              <a:spcBef>
                <a:spcPts val="1730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Medicine</a:t>
            </a:r>
            <a:endParaRPr sz="2400">
              <a:latin typeface="Palatino Linotype"/>
              <a:cs typeface="Palatino Linotype"/>
            </a:endParaRPr>
          </a:p>
          <a:p>
            <a:pPr marL="332105" marR="340995" indent="-320040">
              <a:lnSpc>
                <a:spcPct val="80000"/>
              </a:lnSpc>
              <a:spcBef>
                <a:spcPts val="290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808355" algn="l"/>
                <a:tab pos="808990" algn="l"/>
              </a:tabLst>
            </a:pPr>
            <a:r>
              <a:rPr dirty="0"/>
              <a:t>	</a:t>
            </a:r>
            <a:r>
              <a:rPr sz="2400" spc="-5" dirty="0">
                <a:latin typeface="Palatino Linotype"/>
                <a:cs typeface="Palatino Linotype"/>
              </a:rPr>
              <a:t>Human</a:t>
            </a:r>
            <a:r>
              <a:rPr sz="2400" spc="-17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Anatomy  </a:t>
            </a:r>
            <a:r>
              <a:rPr sz="2400" spc="-5" dirty="0">
                <a:latin typeface="Palatino Linotype"/>
                <a:cs typeface="Palatino Linotype"/>
              </a:rPr>
              <a:t>Models</a:t>
            </a:r>
            <a:endParaRPr sz="2400">
              <a:latin typeface="Palatino Linotype"/>
              <a:cs typeface="Palatino Linotype"/>
            </a:endParaRPr>
          </a:p>
          <a:p>
            <a:pPr marL="332740" indent="-320040">
              <a:lnSpc>
                <a:spcPts val="2590"/>
              </a:lnSpc>
              <a:spcBef>
                <a:spcPts val="1730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Engineering</a:t>
            </a:r>
            <a:endParaRPr sz="2400">
              <a:latin typeface="Palatino Linotype"/>
              <a:cs typeface="Palatino Linotype"/>
            </a:endParaRPr>
          </a:p>
          <a:p>
            <a:pPr marL="332105" marR="5080" indent="-320040">
              <a:lnSpc>
                <a:spcPts val="2300"/>
              </a:lnSpc>
              <a:spcBef>
                <a:spcPts val="270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808355" algn="l"/>
                <a:tab pos="808990" algn="l"/>
              </a:tabLst>
            </a:pPr>
            <a:r>
              <a:rPr dirty="0"/>
              <a:t>	</a:t>
            </a:r>
            <a:r>
              <a:rPr sz="2400" dirty="0">
                <a:latin typeface="Palatino Linotype"/>
                <a:cs typeface="Palatino Linotype"/>
              </a:rPr>
              <a:t>Animated Models :  </a:t>
            </a:r>
            <a:r>
              <a:rPr sz="2400" spc="-5" dirty="0">
                <a:latin typeface="Palatino Linotype"/>
                <a:cs typeface="Palatino Linotype"/>
              </a:rPr>
              <a:t>Explaining the </a:t>
            </a:r>
            <a:r>
              <a:rPr sz="2400" spc="-10" dirty="0">
                <a:latin typeface="Palatino Linotype"/>
                <a:cs typeface="Palatino Linotype"/>
              </a:rPr>
              <a:t>working  </a:t>
            </a:r>
            <a:r>
              <a:rPr sz="2400" dirty="0">
                <a:latin typeface="Palatino Linotype"/>
                <a:cs typeface="Palatino Linotype"/>
              </a:rPr>
              <a:t>of </a:t>
            </a:r>
            <a:r>
              <a:rPr sz="2400" spc="-5" dirty="0">
                <a:latin typeface="Palatino Linotype"/>
                <a:cs typeface="Palatino Linotype"/>
              </a:rPr>
              <a:t>different</a:t>
            </a:r>
            <a:r>
              <a:rPr sz="2400" spc="-2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models</a:t>
            </a:r>
            <a:endParaRPr sz="2400">
              <a:latin typeface="Palatino Linotype"/>
              <a:cs typeface="Palatino Linotype"/>
            </a:endParaRPr>
          </a:p>
          <a:p>
            <a:pPr marL="332740" indent="-320040">
              <a:lnSpc>
                <a:spcPts val="2590"/>
              </a:lnSpc>
              <a:spcBef>
                <a:spcPts val="1760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400" spc="-5" dirty="0">
                <a:latin typeface="Palatino Linotype"/>
                <a:cs typeface="Palatino Linotype"/>
              </a:rPr>
              <a:t>Fashion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Designing</a:t>
            </a:r>
            <a:endParaRPr sz="2400">
              <a:latin typeface="Palatino Linotype"/>
              <a:cs typeface="Palatino Linotype"/>
            </a:endParaRPr>
          </a:p>
          <a:p>
            <a:pPr marL="332105" marR="191135" indent="-320040">
              <a:lnSpc>
                <a:spcPct val="80000"/>
              </a:lnSpc>
              <a:spcBef>
                <a:spcPts val="285"/>
              </a:spcBef>
              <a:buClr>
                <a:srgbClr val="EFAC00"/>
              </a:buClr>
              <a:buSzPct val="79166"/>
              <a:buFont typeface="Arial"/>
              <a:buChar char="•"/>
              <a:tabLst>
                <a:tab pos="808355" algn="l"/>
                <a:tab pos="808990" algn="l"/>
              </a:tabLst>
            </a:pPr>
            <a:r>
              <a:rPr dirty="0"/>
              <a:t>	</a:t>
            </a:r>
            <a:r>
              <a:rPr sz="2400" spc="-5" dirty="0">
                <a:latin typeface="Palatino Linotype"/>
                <a:cs typeface="Palatino Linotype"/>
              </a:rPr>
              <a:t>Designing </a:t>
            </a:r>
            <a:r>
              <a:rPr sz="2400" dirty="0">
                <a:latin typeface="Palatino Linotype"/>
                <a:cs typeface="Palatino Linotype"/>
              </a:rPr>
              <a:t>and  Creating </a:t>
            </a:r>
            <a:r>
              <a:rPr sz="2400" spc="-5" dirty="0">
                <a:latin typeface="Palatino Linotype"/>
                <a:cs typeface="Palatino Linotype"/>
              </a:rPr>
              <a:t>new</a:t>
            </a:r>
            <a:r>
              <a:rPr sz="2400" spc="-9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Patterns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578600"/>
            <a:chOff x="0" y="0"/>
            <a:chExt cx="9144000" cy="6578600"/>
          </a:xfrm>
        </p:grpSpPr>
        <p:sp>
          <p:nvSpPr>
            <p:cNvPr id="3" name="object 3"/>
            <p:cNvSpPr/>
            <p:nvPr/>
          </p:nvSpPr>
          <p:spPr>
            <a:xfrm>
              <a:off x="1809750" y="0"/>
              <a:ext cx="5553075" cy="819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43526" y="1551050"/>
              <a:ext cx="3648075" cy="2189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9800" y="3784600"/>
              <a:ext cx="2743200" cy="279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81200" y="3784600"/>
              <a:ext cx="2794000" cy="2794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8236" y="1607311"/>
            <a:ext cx="283527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Clr>
                <a:srgbClr val="EFAC00"/>
              </a:buClr>
              <a:buSzPct val="8035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800" spc="-10" dirty="0">
                <a:latin typeface="Corbel"/>
                <a:cs typeface="Corbel"/>
              </a:rPr>
              <a:t>Motion</a:t>
            </a:r>
            <a:r>
              <a:rPr sz="2800" spc="-20" dirty="0">
                <a:latin typeface="Corbel"/>
                <a:cs typeface="Corbel"/>
              </a:rPr>
              <a:t> </a:t>
            </a:r>
            <a:r>
              <a:rPr sz="2800" spc="-5" dirty="0">
                <a:latin typeface="Corbel"/>
                <a:cs typeface="Corbel"/>
              </a:rPr>
              <a:t>Pictures</a:t>
            </a:r>
            <a:endParaRPr sz="28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8035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800" spc="-5" dirty="0">
                <a:latin typeface="Corbel"/>
                <a:cs typeface="Corbel"/>
              </a:rPr>
              <a:t>Music</a:t>
            </a:r>
            <a:r>
              <a:rPr sz="2800" spc="-200" dirty="0">
                <a:latin typeface="Corbel"/>
                <a:cs typeface="Corbel"/>
              </a:rPr>
              <a:t> </a:t>
            </a:r>
            <a:r>
              <a:rPr sz="2800" spc="-5" dirty="0">
                <a:latin typeface="Corbel"/>
                <a:cs typeface="Corbel"/>
              </a:rPr>
              <a:t>Videos</a:t>
            </a:r>
            <a:endParaRPr sz="28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8035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800" spc="-25" dirty="0">
                <a:latin typeface="Corbel"/>
                <a:cs typeface="Corbel"/>
              </a:rPr>
              <a:t>Television</a:t>
            </a:r>
            <a:r>
              <a:rPr sz="2800" spc="-125" dirty="0">
                <a:latin typeface="Corbel"/>
                <a:cs typeface="Corbel"/>
              </a:rPr>
              <a:t> </a:t>
            </a:r>
            <a:r>
              <a:rPr sz="2800" spc="-5" dirty="0">
                <a:latin typeface="Corbel"/>
                <a:cs typeface="Corbel"/>
              </a:rPr>
              <a:t>Shows</a:t>
            </a:r>
            <a:endParaRPr sz="28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80357"/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800" spc="-5" dirty="0">
                <a:latin typeface="Corbel"/>
                <a:cs typeface="Corbel"/>
              </a:rPr>
              <a:t>Games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422146"/>
              <a:ext cx="9144000" cy="103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11802" y="3336112"/>
            <a:ext cx="397573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600" b="0" i="0" dirty="0">
                <a:solidFill>
                  <a:srgbClr val="FFFF00"/>
                </a:solidFill>
                <a:latin typeface="Algerian"/>
                <a:cs typeface="Algerian"/>
              </a:rPr>
              <a:t>THA</a:t>
            </a:r>
            <a:r>
              <a:rPr sz="9600" b="0" i="0" spc="-30" dirty="0">
                <a:solidFill>
                  <a:srgbClr val="FFFF00"/>
                </a:solidFill>
                <a:latin typeface="Algerian"/>
                <a:cs typeface="Algerian"/>
              </a:rPr>
              <a:t>N</a:t>
            </a:r>
            <a:r>
              <a:rPr sz="9600" b="0" i="0" dirty="0">
                <a:solidFill>
                  <a:srgbClr val="FFFF00"/>
                </a:solidFill>
                <a:latin typeface="Algerian"/>
                <a:cs typeface="Algerian"/>
              </a:rPr>
              <a:t>K  YOU</a:t>
            </a:r>
            <a:endParaRPr sz="96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098290"/>
            <a:chOff x="0" y="0"/>
            <a:chExt cx="9144000" cy="4098290"/>
          </a:xfrm>
        </p:grpSpPr>
        <p:sp>
          <p:nvSpPr>
            <p:cNvPr id="3" name="object 3"/>
            <p:cNvSpPr/>
            <p:nvPr/>
          </p:nvSpPr>
          <p:spPr>
            <a:xfrm>
              <a:off x="733425" y="209550"/>
              <a:ext cx="7715250" cy="952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64052" y="1481327"/>
              <a:ext cx="2186940" cy="2325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9378" y="1676400"/>
              <a:ext cx="1598422" cy="1737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9959" y="3477767"/>
              <a:ext cx="1574292" cy="6199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15200" y="1524000"/>
              <a:ext cx="1543685" cy="1963420"/>
            </a:xfrm>
            <a:custGeom>
              <a:avLst/>
              <a:gdLst/>
              <a:ahLst/>
              <a:cxnLst/>
              <a:rect l="l" t="t" r="r" b="b"/>
              <a:pathLst>
                <a:path w="1543684" h="1963420">
                  <a:moveTo>
                    <a:pt x="1410589" y="0"/>
                  </a:moveTo>
                  <a:lnTo>
                    <a:pt x="132588" y="0"/>
                  </a:lnTo>
                  <a:lnTo>
                    <a:pt x="90708" y="6766"/>
                  </a:lnTo>
                  <a:lnTo>
                    <a:pt x="54315" y="25603"/>
                  </a:lnTo>
                  <a:lnTo>
                    <a:pt x="25603" y="54315"/>
                  </a:lnTo>
                  <a:lnTo>
                    <a:pt x="6766" y="90708"/>
                  </a:lnTo>
                  <a:lnTo>
                    <a:pt x="0" y="132587"/>
                  </a:lnTo>
                  <a:lnTo>
                    <a:pt x="0" y="1830832"/>
                  </a:lnTo>
                  <a:lnTo>
                    <a:pt x="6766" y="1872760"/>
                  </a:lnTo>
                  <a:lnTo>
                    <a:pt x="25603" y="1909159"/>
                  </a:lnTo>
                  <a:lnTo>
                    <a:pt x="54315" y="1937853"/>
                  </a:lnTo>
                  <a:lnTo>
                    <a:pt x="90708" y="1956665"/>
                  </a:lnTo>
                  <a:lnTo>
                    <a:pt x="132588" y="1963420"/>
                  </a:lnTo>
                  <a:lnTo>
                    <a:pt x="1410589" y="1963420"/>
                  </a:lnTo>
                  <a:lnTo>
                    <a:pt x="1452517" y="1956665"/>
                  </a:lnTo>
                  <a:lnTo>
                    <a:pt x="1488916" y="1937853"/>
                  </a:lnTo>
                  <a:lnTo>
                    <a:pt x="1517610" y="1909159"/>
                  </a:lnTo>
                  <a:lnTo>
                    <a:pt x="1536422" y="1872760"/>
                  </a:lnTo>
                  <a:lnTo>
                    <a:pt x="1543177" y="1830832"/>
                  </a:lnTo>
                  <a:lnTo>
                    <a:pt x="1543177" y="132587"/>
                  </a:lnTo>
                  <a:lnTo>
                    <a:pt x="1536422" y="90708"/>
                  </a:lnTo>
                  <a:lnTo>
                    <a:pt x="1517610" y="54315"/>
                  </a:lnTo>
                  <a:lnTo>
                    <a:pt x="1488916" y="25603"/>
                  </a:lnTo>
                  <a:lnTo>
                    <a:pt x="1452517" y="6766"/>
                  </a:lnTo>
                  <a:lnTo>
                    <a:pt x="141058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200" y="1524000"/>
              <a:ext cx="1543177" cy="1963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8236" y="1828038"/>
            <a:ext cx="211709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EFAC00"/>
              </a:buClr>
              <a:buSzPct val="79687"/>
              <a:buFont typeface="Wingdings"/>
              <a:buChar char=""/>
              <a:tabLst>
                <a:tab pos="332740" algn="l"/>
              </a:tabLst>
            </a:pPr>
            <a:r>
              <a:rPr sz="3200" spc="-55" dirty="0">
                <a:latin typeface="Corbel"/>
                <a:cs typeface="Corbel"/>
              </a:rPr>
              <a:t>Text</a:t>
            </a:r>
            <a:endParaRPr sz="32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Wingdings"/>
              <a:buChar char=""/>
              <a:tabLst>
                <a:tab pos="332740" algn="l"/>
              </a:tabLst>
            </a:pPr>
            <a:r>
              <a:rPr sz="3200" spc="-5" dirty="0">
                <a:latin typeface="Corbel"/>
                <a:cs typeface="Corbel"/>
              </a:rPr>
              <a:t>Audio</a:t>
            </a:r>
            <a:endParaRPr sz="32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Wingdings"/>
              <a:buChar char=""/>
              <a:tabLst>
                <a:tab pos="332740" algn="l"/>
              </a:tabLst>
            </a:pPr>
            <a:r>
              <a:rPr sz="3200" dirty="0">
                <a:latin typeface="Corbel"/>
                <a:cs typeface="Corbel"/>
              </a:rPr>
              <a:t>Graphics</a:t>
            </a:r>
            <a:endParaRPr sz="32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Wingdings"/>
              <a:buChar char=""/>
              <a:tabLst>
                <a:tab pos="332740" algn="l"/>
              </a:tabLst>
            </a:pPr>
            <a:r>
              <a:rPr sz="3200" dirty="0">
                <a:latin typeface="Corbel"/>
                <a:cs typeface="Corbel"/>
              </a:rPr>
              <a:t>Video</a:t>
            </a:r>
            <a:endParaRPr sz="32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buClr>
                <a:srgbClr val="EFAC00"/>
              </a:buClr>
              <a:buSzPct val="79687"/>
              <a:buFont typeface="Wingdings"/>
              <a:buChar char=""/>
              <a:tabLst>
                <a:tab pos="332740" algn="l"/>
              </a:tabLst>
            </a:pPr>
            <a:r>
              <a:rPr sz="3200" spc="-5" dirty="0">
                <a:latin typeface="Corbel"/>
                <a:cs typeface="Corbel"/>
              </a:rPr>
              <a:t>Animation</a:t>
            </a:r>
            <a:endParaRPr sz="3200">
              <a:latin typeface="Corbel"/>
              <a:cs typeface="Corbe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94176" y="4075176"/>
            <a:ext cx="2060575" cy="2783205"/>
            <a:chOff x="3694176" y="4075176"/>
            <a:chExt cx="2060575" cy="2783205"/>
          </a:xfrm>
        </p:grpSpPr>
        <p:sp>
          <p:nvSpPr>
            <p:cNvPr id="11" name="object 11"/>
            <p:cNvSpPr/>
            <p:nvPr/>
          </p:nvSpPr>
          <p:spPr>
            <a:xfrm>
              <a:off x="3810335" y="5839172"/>
              <a:ext cx="1732913" cy="1018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94176" y="4075176"/>
              <a:ext cx="2060448" cy="2060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6200" y="4267200"/>
              <a:ext cx="1676400" cy="1676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28648" y="5301283"/>
            <a:ext cx="1541145" cy="1499870"/>
            <a:chOff x="728648" y="5301283"/>
            <a:chExt cx="1541145" cy="1499870"/>
          </a:xfrm>
        </p:grpSpPr>
        <p:sp>
          <p:nvSpPr>
            <p:cNvPr id="15" name="object 15"/>
            <p:cNvSpPr/>
            <p:nvPr/>
          </p:nvSpPr>
          <p:spPr>
            <a:xfrm>
              <a:off x="728648" y="5301283"/>
              <a:ext cx="1541100" cy="14994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1999" y="5334000"/>
              <a:ext cx="1219200" cy="12192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08790" y="4305300"/>
            <a:ext cx="2065020" cy="2552700"/>
            <a:chOff x="6408790" y="4305300"/>
            <a:chExt cx="2065020" cy="2552700"/>
          </a:xfrm>
        </p:grpSpPr>
        <p:sp>
          <p:nvSpPr>
            <p:cNvPr id="18" name="object 18"/>
            <p:cNvSpPr/>
            <p:nvPr/>
          </p:nvSpPr>
          <p:spPr>
            <a:xfrm>
              <a:off x="6408790" y="6694930"/>
              <a:ext cx="2064649" cy="16306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14262" y="4305300"/>
              <a:ext cx="2044064" cy="2400300"/>
            </a:xfrm>
            <a:custGeom>
              <a:avLst/>
              <a:gdLst/>
              <a:ahLst/>
              <a:cxnLst/>
              <a:rect l="l" t="t" r="r" b="b"/>
              <a:pathLst>
                <a:path w="2044065" h="2400300">
                  <a:moveTo>
                    <a:pt x="1868296" y="0"/>
                  </a:moveTo>
                  <a:lnTo>
                    <a:pt x="175640" y="0"/>
                  </a:lnTo>
                  <a:lnTo>
                    <a:pt x="128940" y="6272"/>
                  </a:lnTo>
                  <a:lnTo>
                    <a:pt x="86980" y="23974"/>
                  </a:lnTo>
                  <a:lnTo>
                    <a:pt x="51435" y="51434"/>
                  </a:lnTo>
                  <a:lnTo>
                    <a:pt x="23974" y="86980"/>
                  </a:lnTo>
                  <a:lnTo>
                    <a:pt x="6272" y="128940"/>
                  </a:lnTo>
                  <a:lnTo>
                    <a:pt x="0" y="175641"/>
                  </a:lnTo>
                  <a:lnTo>
                    <a:pt x="0" y="2224646"/>
                  </a:lnTo>
                  <a:lnTo>
                    <a:pt x="6272" y="2271343"/>
                  </a:lnTo>
                  <a:lnTo>
                    <a:pt x="23974" y="2313304"/>
                  </a:lnTo>
                  <a:lnTo>
                    <a:pt x="51435" y="2348853"/>
                  </a:lnTo>
                  <a:lnTo>
                    <a:pt x="86980" y="2376319"/>
                  </a:lnTo>
                  <a:lnTo>
                    <a:pt x="128940" y="2394025"/>
                  </a:lnTo>
                  <a:lnTo>
                    <a:pt x="175640" y="2400300"/>
                  </a:lnTo>
                  <a:lnTo>
                    <a:pt x="1868296" y="2400300"/>
                  </a:lnTo>
                  <a:lnTo>
                    <a:pt x="1914997" y="2394025"/>
                  </a:lnTo>
                  <a:lnTo>
                    <a:pt x="1956957" y="2376319"/>
                  </a:lnTo>
                  <a:lnTo>
                    <a:pt x="1992502" y="2348853"/>
                  </a:lnTo>
                  <a:lnTo>
                    <a:pt x="2019963" y="2313304"/>
                  </a:lnTo>
                  <a:lnTo>
                    <a:pt x="2037665" y="2271343"/>
                  </a:lnTo>
                  <a:lnTo>
                    <a:pt x="2043938" y="2224646"/>
                  </a:lnTo>
                  <a:lnTo>
                    <a:pt x="2043938" y="175641"/>
                  </a:lnTo>
                  <a:lnTo>
                    <a:pt x="2037665" y="128940"/>
                  </a:lnTo>
                  <a:lnTo>
                    <a:pt x="2019963" y="86980"/>
                  </a:lnTo>
                  <a:lnTo>
                    <a:pt x="1992502" y="51434"/>
                  </a:lnTo>
                  <a:lnTo>
                    <a:pt x="1956957" y="23974"/>
                  </a:lnTo>
                  <a:lnTo>
                    <a:pt x="1914997" y="6272"/>
                  </a:lnTo>
                  <a:lnTo>
                    <a:pt x="1868296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14262" y="4305300"/>
              <a:ext cx="2043938" cy="2400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905000"/>
            <a:ext cx="1143000" cy="609600"/>
          </a:xfrm>
          <a:prstGeom prst="rect">
            <a:avLst/>
          </a:prstGeom>
          <a:solidFill>
            <a:srgbClr val="785600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10" dirty="0">
                <a:solidFill>
                  <a:srgbClr val="FFFFFF"/>
                </a:solidFill>
                <a:latin typeface="Corbel"/>
                <a:cs typeface="Corbel"/>
              </a:rPr>
              <a:t>TEXT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40" y="3752163"/>
            <a:ext cx="7648575" cy="284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855980" indent="-343535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broad </a:t>
            </a:r>
            <a:r>
              <a:rPr sz="2800" dirty="0">
                <a:latin typeface="Arial"/>
                <a:cs typeface="Arial"/>
              </a:rPr>
              <a:t>term </a:t>
            </a:r>
            <a:r>
              <a:rPr sz="2800" spc="-5" dirty="0">
                <a:latin typeface="Arial"/>
                <a:cs typeface="Arial"/>
              </a:rPr>
              <a:t>for something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contains  words to express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something.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20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85" dirty="0">
                <a:latin typeface="Arial"/>
                <a:cs typeface="Arial"/>
              </a:rPr>
              <a:t>Text </a:t>
            </a:r>
            <a:r>
              <a:rPr sz="2800" spc="-5" dirty="0">
                <a:latin typeface="Arial"/>
                <a:cs typeface="Arial"/>
              </a:rPr>
              <a:t>is the </a:t>
            </a:r>
            <a:r>
              <a:rPr sz="2800" dirty="0">
                <a:latin typeface="Arial"/>
                <a:cs typeface="Arial"/>
              </a:rPr>
              <a:t>most </a:t>
            </a:r>
            <a:r>
              <a:rPr sz="2800" spc="-5" dirty="0">
                <a:latin typeface="Arial"/>
                <a:cs typeface="Arial"/>
              </a:rPr>
              <a:t>basic element of</a:t>
            </a:r>
            <a:r>
              <a:rPr sz="2800" spc="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multimedia.</a:t>
            </a:r>
            <a:endParaRPr sz="2800">
              <a:latin typeface="Arial"/>
              <a:cs typeface="Arial"/>
            </a:endParaRPr>
          </a:p>
          <a:p>
            <a:pPr marL="355600" marR="65405" indent="-343535">
              <a:lnSpc>
                <a:spcPct val="100000"/>
              </a:lnSpc>
              <a:spcBef>
                <a:spcPts val="67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good </a:t>
            </a:r>
            <a:r>
              <a:rPr sz="2800" dirty="0">
                <a:latin typeface="Arial"/>
                <a:cs typeface="Arial"/>
              </a:rPr>
              <a:t>choice </a:t>
            </a:r>
            <a:r>
              <a:rPr sz="2800" spc="-5" dirty="0">
                <a:latin typeface="Arial"/>
                <a:cs typeface="Arial"/>
              </a:rPr>
              <a:t>of words could </a:t>
            </a:r>
            <a:r>
              <a:rPr sz="2800" dirty="0">
                <a:latin typeface="Arial"/>
                <a:cs typeface="Arial"/>
              </a:rPr>
              <a:t>help convey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  </a:t>
            </a:r>
            <a:r>
              <a:rPr sz="2800" dirty="0">
                <a:latin typeface="Arial"/>
                <a:cs typeface="Arial"/>
              </a:rPr>
              <a:t>intended </a:t>
            </a:r>
            <a:r>
              <a:rPr sz="2800" spc="-5" dirty="0">
                <a:latin typeface="Arial"/>
                <a:cs typeface="Arial"/>
              </a:rPr>
              <a:t>message to the </a:t>
            </a:r>
            <a:r>
              <a:rPr sz="2800" dirty="0">
                <a:latin typeface="Arial"/>
                <a:cs typeface="Arial"/>
              </a:rPr>
              <a:t>users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(keywords).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Used in </a:t>
            </a:r>
            <a:r>
              <a:rPr sz="2800" dirty="0">
                <a:latin typeface="Arial"/>
                <a:cs typeface="Arial"/>
              </a:rPr>
              <a:t>contents, </a:t>
            </a:r>
            <a:r>
              <a:rPr sz="2800" spc="-5" dirty="0">
                <a:latin typeface="Arial"/>
                <a:cs typeface="Arial"/>
              </a:rPr>
              <a:t>menus, </a:t>
            </a:r>
            <a:r>
              <a:rPr sz="2800" dirty="0">
                <a:latin typeface="Arial"/>
                <a:cs typeface="Arial"/>
              </a:rPr>
              <a:t>navigational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buttons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7400" y="1520444"/>
            <a:ext cx="2822067" cy="2548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175" y="133350"/>
            <a:ext cx="8667750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1839213"/>
            <a:ext cx="1746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Palatino Linotype"/>
                <a:cs typeface="Palatino Linotype"/>
              </a:rPr>
              <a:t>Example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2895600"/>
            <a:ext cx="6324600" cy="324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1905000"/>
            <a:ext cx="1905000" cy="609600"/>
          </a:xfrm>
          <a:prstGeom prst="rect">
            <a:avLst/>
          </a:prstGeom>
          <a:solidFill>
            <a:srgbClr val="785600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10" dirty="0">
                <a:solidFill>
                  <a:srgbClr val="FFFFFF"/>
                </a:solidFill>
                <a:latin typeface="Corbel"/>
                <a:cs typeface="Corbel"/>
              </a:rPr>
              <a:t>GRAPHIC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4669" y="4144136"/>
            <a:ext cx="7940675" cy="2440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168AB9"/>
              </a:buClr>
              <a:buSzPct val="79166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5" dirty="0">
                <a:latin typeface="Arial"/>
                <a:cs typeface="Arial"/>
              </a:rPr>
              <a:t>Two-dimensional </a:t>
            </a:r>
            <a:r>
              <a:rPr sz="2400" spc="-5" dirty="0">
                <a:latin typeface="Arial"/>
                <a:cs typeface="Arial"/>
              </a:rPr>
              <a:t>figure or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illustration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168AB9"/>
              </a:buClr>
              <a:buSzPct val="79166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Could be produced manually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(by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drawing, painting, carving, </a:t>
            </a:r>
            <a:r>
              <a:rPr sz="2400" dirty="0">
                <a:latin typeface="Arial"/>
                <a:cs typeface="Arial"/>
              </a:rPr>
              <a:t>etc.)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computer graphics  </a:t>
            </a:r>
            <a:r>
              <a:rPr sz="2400" spc="-20" dirty="0">
                <a:latin typeface="Arial"/>
                <a:cs typeface="Arial"/>
              </a:rPr>
              <a:t>technology.</a:t>
            </a:r>
            <a:endParaRPr sz="2400">
              <a:latin typeface="Arial"/>
              <a:cs typeface="Arial"/>
            </a:endParaRPr>
          </a:p>
          <a:p>
            <a:pPr marL="355600" marR="476250" indent="-342900">
              <a:lnSpc>
                <a:spcPct val="100000"/>
              </a:lnSpc>
              <a:spcBef>
                <a:spcPts val="580"/>
              </a:spcBef>
              <a:buClr>
                <a:srgbClr val="168AB9"/>
              </a:buClr>
              <a:buSzPct val="79166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Used in multimedia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show more clearly what a  particular information is all about (diagrams,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picture).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2676" y="1446275"/>
            <a:ext cx="3035807" cy="302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36750"/>
              <a:ext cx="9144000" cy="44450"/>
            </a:xfrm>
            <a:custGeom>
              <a:avLst/>
              <a:gdLst/>
              <a:ahLst/>
              <a:cxnLst/>
              <a:rect l="l" t="t" r="r" b="b"/>
              <a:pathLst>
                <a:path w="9144000" h="44450">
                  <a:moveTo>
                    <a:pt x="9144000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9144000" y="444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433830"/>
            </a:xfrm>
            <a:custGeom>
              <a:avLst/>
              <a:gdLst/>
              <a:ahLst/>
              <a:cxnLst/>
              <a:rect l="l" t="t" r="r" b="b"/>
              <a:pathLst>
                <a:path w="9144000" h="1433830">
                  <a:moveTo>
                    <a:pt x="9144000" y="0"/>
                  </a:moveTo>
                  <a:lnTo>
                    <a:pt x="0" y="0"/>
                  </a:lnTo>
                  <a:lnTo>
                    <a:pt x="0" y="1433576"/>
                  </a:lnTo>
                  <a:lnTo>
                    <a:pt x="9144000" y="1433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175" y="133350"/>
              <a:ext cx="8667750" cy="10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1905000"/>
            <a:ext cx="1905000" cy="609600"/>
          </a:xfrm>
          <a:prstGeom prst="rect">
            <a:avLst/>
          </a:prstGeom>
          <a:solidFill>
            <a:srgbClr val="785600"/>
          </a:solidFill>
        </p:spPr>
        <p:txBody>
          <a:bodyPr vert="horz" wrap="square" lIns="0" tIns="6858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40"/>
              </a:spcBef>
            </a:pPr>
            <a:r>
              <a:rPr i="0" spc="-10" dirty="0">
                <a:solidFill>
                  <a:srgbClr val="FFFFFF"/>
                </a:solidFill>
                <a:latin typeface="Corbel"/>
                <a:cs typeface="Corbel"/>
              </a:rPr>
              <a:t>GRAPHIC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40" y="3377310"/>
            <a:ext cx="175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168AB9"/>
              </a:buClr>
              <a:buSzPct val="80357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Exam</a:t>
            </a:r>
            <a:r>
              <a:rPr sz="2800" spc="5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7000" y="2514600"/>
            <a:ext cx="5791200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8A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883</Words>
  <Application>Microsoft Office PowerPoint</Application>
  <PresentationFormat>On-screen Show (4:3)</PresentationFormat>
  <Paragraphs>196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Algerian</vt:lpstr>
      <vt:lpstr>Arial</vt:lpstr>
      <vt:lpstr>Calibri</vt:lpstr>
      <vt:lpstr>Corbel</vt:lpstr>
      <vt:lpstr>Monotype Corsiva</vt:lpstr>
      <vt:lpstr>Palatino Linotype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MULTI</vt:lpstr>
      <vt:lpstr>PowerPoint Presentation</vt:lpstr>
      <vt:lpstr>PowerPoint Presentation</vt:lpstr>
      <vt:lpstr>TEXT</vt:lpstr>
      <vt:lpstr>PowerPoint Presentation</vt:lpstr>
      <vt:lpstr>GRAPHIC</vt:lpstr>
      <vt:lpstr>GRAPHIC</vt:lpstr>
      <vt:lpstr>AUDIO</vt:lpstr>
      <vt:lpstr>AUDIO</vt:lpstr>
      <vt:lpstr>ANIMATION</vt:lpstr>
      <vt:lpstr>ANIMATION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BRIEFING PRODUCTS</vt:lpstr>
      <vt:lpstr>PowerPoint Presentation</vt:lpstr>
      <vt:lpstr>REFERENCE PRODUCTS</vt:lpstr>
      <vt:lpstr>REFERENCE PRODUCTS</vt:lpstr>
      <vt:lpstr>PowerPoint Presentation</vt:lpstr>
      <vt:lpstr>EDUCATION AND TRAINING PRODUCTS…</vt:lpstr>
      <vt:lpstr>KIOSK PRODUCTS</vt:lpstr>
      <vt:lpstr>KIOSK PRODUCTS….</vt:lpstr>
      <vt:lpstr>ENTERTAINMENT &amp; GAMES</vt:lpstr>
      <vt:lpstr>PowerPoint Presentation</vt:lpstr>
      <vt:lpstr>PowerPoint Presentation</vt:lpstr>
      <vt:lpstr>Passive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nikita thakkar</cp:lastModifiedBy>
  <cp:revision>1</cp:revision>
  <dcterms:created xsi:type="dcterms:W3CDTF">2021-02-10T06:07:11Z</dcterms:created>
  <dcterms:modified xsi:type="dcterms:W3CDTF">2021-02-10T06:13:11Z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2013-12-06T00:00:00Z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2021-02-10T00:00:00Z</vt:filetime>
  </property>
</Properties>
</file>